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6"/>
  </p:notesMasterIdLst>
  <p:handoutMasterIdLst>
    <p:handoutMasterId r:id="rId17"/>
  </p:handoutMasterIdLst>
  <p:sldIdLst>
    <p:sldId id="265" r:id="rId2"/>
    <p:sldId id="262" r:id="rId3"/>
    <p:sldId id="256" r:id="rId4"/>
    <p:sldId id="257" r:id="rId5"/>
    <p:sldId id="259" r:id="rId6"/>
    <p:sldId id="258" r:id="rId7"/>
    <p:sldId id="266" r:id="rId8"/>
    <p:sldId id="261" r:id="rId9"/>
    <p:sldId id="267" r:id="rId10"/>
    <p:sldId id="268" r:id="rId11"/>
    <p:sldId id="271" r:id="rId12"/>
    <p:sldId id="263" r:id="rId13"/>
    <p:sldId id="269" r:id="rId14"/>
    <p:sldId id="270" r:id="rId15"/>
  </p:sldIdLst>
  <p:sldSz cx="9144000" cy="6858000" type="screen4x3"/>
  <p:notesSz cx="10020300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EDC"/>
    <a:srgbClr val="F04051"/>
    <a:srgbClr val="BFE7F9"/>
    <a:srgbClr val="FDC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5417" autoAdjust="0"/>
  </p:normalViewPr>
  <p:slideViewPr>
    <p:cSldViewPr snapToGrid="0">
      <p:cViewPr>
        <p:scale>
          <a:sx n="82" d="100"/>
          <a:sy n="82" d="100"/>
        </p:scale>
        <p:origin x="5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483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B51EC6C-ABF4-4034-9B39-26D5A470F9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5313" y="6542088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8949D-64AA-4FD7-8B48-FB07115BF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3B512CE6-5D77-4DA6-ADA9-B9AF052B92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25469" y="6369050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ja-JP" dirty="0"/>
              <a:t>jachoi2203</a:t>
            </a:r>
            <a:r>
              <a:rPr lang="ja-JP" altLang="en-US" dirty="0"/>
              <a:t>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084417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zh-CN" altLang="en-US"/>
              <a:t>朝鮮語教育学会第</a:t>
            </a:r>
            <a:r>
              <a:rPr kumimoji="1" lang="en-US" altLang="zh-CN"/>
              <a:t>81</a:t>
            </a:r>
            <a:r>
              <a:rPr kumimoji="1" lang="zh-CN" altLang="en-US"/>
              <a:t>回例会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5313" y="1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456C4-FD85-423E-846E-A803E9E33A24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59163" y="860425"/>
            <a:ext cx="3101975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1715" y="3314700"/>
            <a:ext cx="8016875" cy="2713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200141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ja-JP" altLang="en-US"/>
              <a:t>＜明日から使える 授業の小ネタ交換会＞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5313" y="6200141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8EA69-75C7-45B1-888A-C67E98540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4225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8EA69-75C7-45B1-888A-C67E98540AD6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4DF966-5123-4948-9AA8-26A6CE41B132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1" lang="ja-JP" altLang="en-US"/>
              <a:t>＜明日から使える 授業の小ネタ交換会＞</a:t>
            </a:r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kumimoji="1" lang="zh-CN" altLang="en-US"/>
              <a:t>朝鮮語教育学会第</a:t>
            </a:r>
            <a:r>
              <a:rPr kumimoji="1" lang="en-US" altLang="zh-CN"/>
              <a:t>81</a:t>
            </a:r>
            <a:r>
              <a:rPr kumimoji="1" lang="zh-CN" altLang="en-US"/>
              <a:t>回例会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136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8EA69-75C7-45B1-888A-C67E98540AD6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08FF25C-1575-427C-903E-A2CD80324DDB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1" lang="ja-JP" altLang="en-US"/>
              <a:t>＜明日から使える 授業の小ネタ交換会＞</a:t>
            </a:r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kumimoji="1" lang="zh-CN" altLang="en-US"/>
              <a:t>朝鮮語教育学会第</a:t>
            </a:r>
            <a:r>
              <a:rPr kumimoji="1" lang="en-US" altLang="zh-CN"/>
              <a:t>81</a:t>
            </a:r>
            <a:r>
              <a:rPr kumimoji="1" lang="zh-CN" altLang="en-US"/>
              <a:t>回例会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852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8EA69-75C7-45B1-888A-C67E98540AD6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7848F40-29A9-4E3C-891D-A8F31E987227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1" lang="ja-JP" altLang="en-US"/>
              <a:t>＜明日から使える 授業の小ネタ交換会＞</a:t>
            </a:r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kumimoji="1" lang="zh-CN" altLang="en-US"/>
              <a:t>朝鮮語教育学会第</a:t>
            </a:r>
            <a:r>
              <a:rPr kumimoji="1" lang="en-US" altLang="zh-CN"/>
              <a:t>81</a:t>
            </a:r>
            <a:r>
              <a:rPr kumimoji="1" lang="zh-CN" altLang="en-US"/>
              <a:t>回例会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68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8EA69-75C7-45B1-888A-C67E98540AD6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C161DD6-74B0-46CC-85E7-C517F3B9C62F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1" lang="ja-JP" altLang="en-US"/>
              <a:t>＜明日から使える 授業の小ネタ交換会＞</a:t>
            </a:r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kumimoji="1" lang="zh-CN" altLang="en-US"/>
              <a:t>朝鮮語教育学会第</a:t>
            </a:r>
            <a:r>
              <a:rPr kumimoji="1" lang="en-US" altLang="zh-CN"/>
              <a:t>81</a:t>
            </a:r>
            <a:r>
              <a:rPr kumimoji="1" lang="zh-CN" altLang="en-US"/>
              <a:t>回例会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2033-A43F-4D46-B27B-65C41CC501CA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99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8B0E-5A3C-4CC0-9592-6E448B5FDB3A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76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BA6C-4250-4241-81D8-BAE654A78BE2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83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12AB-4361-4891-B18E-E849D6109333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58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39C8-0B0B-4B0D-861C-5C56AF083A06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1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C65A-DCFC-4D34-BC18-0F1F6304F79D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71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43A3-D38A-4C86-A030-0B5B00E7E22B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80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B128-82DA-463B-AB33-FEBC933C4D73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98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440D-B4A5-45AD-992A-B10C4FFC06F5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1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87CB-2C44-4541-842B-518148A3E842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84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C0B66-12F8-412C-9AA3-92495ACB77A2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54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DFAD-F9BA-4045-946E-36098666799E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4E508-4B98-406A-9BA1-85C4737A1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05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69267" y="1228850"/>
            <a:ext cx="6858000" cy="643496"/>
          </a:xfrm>
        </p:spPr>
        <p:txBody>
          <a:bodyPr>
            <a:normAutofit/>
          </a:bodyPr>
          <a:lstStyle/>
          <a:p>
            <a:r>
              <a:rPr lang="ja-JP" altLang="en-US" sz="4000" b="1">
                <a:solidFill>
                  <a:srgbClr val="002060"/>
                </a:solidFill>
              </a:rPr>
              <a:t>■ 複合母音を分かりやすく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58687" y="5150348"/>
            <a:ext cx="5025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>
                <a:solidFill>
                  <a:srgbClr val="002060"/>
                </a:solidFill>
              </a:rPr>
              <a:t>金沢大学非常勤講師兼客員研究員</a:t>
            </a:r>
            <a:r>
              <a:rPr lang="ja-JP" altLang="en-US" sz="2400">
                <a:solidFill>
                  <a:srgbClr val="002060"/>
                </a:solidFill>
              </a:rPr>
              <a:t>崔 チョンア</a:t>
            </a:r>
            <a:endParaRPr kumimoji="1" lang="ja-JP" altLang="en-US" sz="2400">
              <a:solidFill>
                <a:srgbClr val="002060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57002">
            <a:off x="6776144" y="2431624"/>
            <a:ext cx="916534" cy="95638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35389">
            <a:off x="2933428" y="2314115"/>
            <a:ext cx="947240" cy="89152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776051">
            <a:off x="1402705" y="3235284"/>
            <a:ext cx="942212" cy="8807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842303">
            <a:off x="5793758" y="3522845"/>
            <a:ext cx="803134" cy="783545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3991584" y="3035486"/>
            <a:ext cx="11719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>
                <a:latin typeface="Batang" panose="02030600000101010101" pitchFamily="18" charset="-127"/>
                <a:ea typeface="Batang" panose="02030600000101010101" pitchFamily="18" charset="-127"/>
              </a:rPr>
              <a:t>왜</a:t>
            </a:r>
            <a:r>
              <a:rPr lang="en-US" altLang="ko-KR" sz="6000">
                <a:latin typeface="Batang" panose="02030600000101010101" pitchFamily="18" charset="-127"/>
                <a:ea typeface="Batang" panose="02030600000101010101" pitchFamily="18" charset="-127"/>
              </a:rPr>
              <a:t>?</a:t>
            </a:r>
          </a:p>
        </p:txBody>
      </p:sp>
      <p:grpSp>
        <p:nvGrpSpPr>
          <p:cNvPr id="30" name="グループ化 29"/>
          <p:cNvGrpSpPr/>
          <p:nvPr/>
        </p:nvGrpSpPr>
        <p:grpSpPr>
          <a:xfrm>
            <a:off x="-1" y="0"/>
            <a:ext cx="9144001" cy="457200"/>
            <a:chOff x="-1" y="0"/>
            <a:chExt cx="9144001" cy="457200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51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grpSpPr>
        <p:pic>
          <p:nvPicPr>
            <p:cNvPr id="28" name="図 2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1" y="0"/>
              <a:ext cx="4504765" cy="457200"/>
            </a:xfrm>
            <a:prstGeom prst="rect">
              <a:avLst/>
            </a:prstGeom>
            <a:grpFill/>
          </p:spPr>
        </p:pic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04765" y="0"/>
              <a:ext cx="4639235" cy="457200"/>
            </a:xfrm>
            <a:prstGeom prst="rect">
              <a:avLst/>
            </a:prstGeom>
            <a:grpFill/>
          </p:spPr>
        </p:pic>
      </p:grpSp>
      <p:grpSp>
        <p:nvGrpSpPr>
          <p:cNvPr id="33" name="グループ化 32"/>
          <p:cNvGrpSpPr/>
          <p:nvPr/>
        </p:nvGrpSpPr>
        <p:grpSpPr>
          <a:xfrm>
            <a:off x="0" y="498724"/>
            <a:ext cx="9144001" cy="111437"/>
            <a:chOff x="0" y="512171"/>
            <a:chExt cx="9144001" cy="111437"/>
          </a:xfrm>
        </p:grpSpPr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0" y="512171"/>
              <a:ext cx="4289613" cy="111437"/>
            </a:xfrm>
            <a:prstGeom prst="rect">
              <a:avLst/>
            </a:prstGeom>
          </p:spPr>
        </p:pic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289613" y="512235"/>
              <a:ext cx="4854388" cy="111373"/>
            </a:xfrm>
            <a:prstGeom prst="rect">
              <a:avLst/>
            </a:prstGeom>
          </p:spPr>
        </p:pic>
      </p:grpSp>
      <p:grpSp>
        <p:nvGrpSpPr>
          <p:cNvPr id="34" name="グループ化 33"/>
          <p:cNvGrpSpPr/>
          <p:nvPr/>
        </p:nvGrpSpPr>
        <p:grpSpPr>
          <a:xfrm>
            <a:off x="0" y="651894"/>
            <a:ext cx="9144001" cy="45719"/>
            <a:chOff x="0" y="512171"/>
            <a:chExt cx="9144001" cy="111437"/>
          </a:xfrm>
        </p:grpSpPr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0" y="512171"/>
              <a:ext cx="4289613" cy="111437"/>
            </a:xfrm>
            <a:prstGeom prst="rect">
              <a:avLst/>
            </a:prstGeom>
          </p:spPr>
        </p:pic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289613" y="512235"/>
              <a:ext cx="4854388" cy="111373"/>
            </a:xfrm>
            <a:prstGeom prst="rect">
              <a:avLst/>
            </a:prstGeom>
          </p:spPr>
        </p:pic>
      </p:grpSp>
      <p:grpSp>
        <p:nvGrpSpPr>
          <p:cNvPr id="37" name="グループ化 36"/>
          <p:cNvGrpSpPr/>
          <p:nvPr/>
        </p:nvGrpSpPr>
        <p:grpSpPr>
          <a:xfrm>
            <a:off x="-1" y="6405763"/>
            <a:ext cx="9144001" cy="457200"/>
            <a:chOff x="-1" y="0"/>
            <a:chExt cx="9144001" cy="457200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51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grpSpPr>
        <p:pic>
          <p:nvPicPr>
            <p:cNvPr id="38" name="図 3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1" y="0"/>
              <a:ext cx="4504765" cy="457200"/>
            </a:xfrm>
            <a:prstGeom prst="rect">
              <a:avLst/>
            </a:prstGeom>
            <a:grpFill/>
          </p:spPr>
        </p:pic>
        <p:pic>
          <p:nvPicPr>
            <p:cNvPr id="39" name="図 3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04765" y="0"/>
              <a:ext cx="4639235" cy="457200"/>
            </a:xfrm>
            <a:prstGeom prst="rect">
              <a:avLst/>
            </a:prstGeom>
            <a:grpFill/>
          </p:spPr>
        </p:pic>
      </p:grpSp>
      <p:grpSp>
        <p:nvGrpSpPr>
          <p:cNvPr id="40" name="グループ化 39"/>
          <p:cNvGrpSpPr/>
          <p:nvPr/>
        </p:nvGrpSpPr>
        <p:grpSpPr>
          <a:xfrm>
            <a:off x="-1" y="6249145"/>
            <a:ext cx="9144001" cy="111437"/>
            <a:chOff x="0" y="512171"/>
            <a:chExt cx="9144001" cy="111437"/>
          </a:xfrm>
        </p:grpSpPr>
        <p:pic>
          <p:nvPicPr>
            <p:cNvPr id="41" name="図 4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0" y="512171"/>
              <a:ext cx="4289613" cy="111437"/>
            </a:xfrm>
            <a:prstGeom prst="rect">
              <a:avLst/>
            </a:prstGeom>
          </p:spPr>
        </p:pic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289613" y="512235"/>
              <a:ext cx="4854388" cy="111373"/>
            </a:xfrm>
            <a:prstGeom prst="rect">
              <a:avLst/>
            </a:prstGeom>
          </p:spPr>
        </p:pic>
      </p:grpSp>
      <p:grpSp>
        <p:nvGrpSpPr>
          <p:cNvPr id="43" name="グループ化 42"/>
          <p:cNvGrpSpPr/>
          <p:nvPr/>
        </p:nvGrpSpPr>
        <p:grpSpPr>
          <a:xfrm>
            <a:off x="1" y="6171774"/>
            <a:ext cx="9144001" cy="45719"/>
            <a:chOff x="0" y="512171"/>
            <a:chExt cx="9144001" cy="111437"/>
          </a:xfrm>
        </p:grpSpPr>
        <p:pic>
          <p:nvPicPr>
            <p:cNvPr id="44" name="図 4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0" y="512171"/>
              <a:ext cx="4289613" cy="111437"/>
            </a:xfrm>
            <a:prstGeom prst="rect">
              <a:avLst/>
            </a:prstGeom>
          </p:spPr>
        </p:pic>
        <p:pic>
          <p:nvPicPr>
            <p:cNvPr id="45" name="図 4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289613" y="512235"/>
              <a:ext cx="4854388" cy="111373"/>
            </a:xfrm>
            <a:prstGeom prst="rect">
              <a:avLst/>
            </a:prstGeom>
          </p:spPr>
        </p:pic>
      </p:grpSp>
      <p:sp>
        <p:nvSpPr>
          <p:cNvPr id="46" name="スライド番号プレースホルダー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151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088710" y="1069864"/>
            <a:ext cx="6791446" cy="54719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>
                <a:solidFill>
                  <a:schemeClr val="accent1">
                    <a:lumMod val="75000"/>
                  </a:schemeClr>
                </a:solidFill>
              </a:rPr>
              <a:t>◆</a:t>
            </a:r>
            <a:r>
              <a:rPr lang="ja-JP" altLang="en-US" sz="3600"/>
              <a:t>小テスト２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138334" y="1565293"/>
            <a:ext cx="6741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：存在しない複合母音を選んで</a:t>
            </a:r>
            <a:r>
              <a:rPr kumimoji="1" lang="en-US" altLang="ja-JP" sz="3200" b="1">
                <a:solidFill>
                  <a:schemeClr val="accent5"/>
                </a:solidFill>
              </a:rPr>
              <a:t>×</a:t>
            </a:r>
            <a:r>
              <a:rPr kumimoji="1" lang="ja-JP" altLang="en-US" sz="2400"/>
              <a:t>にしてください。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334" y="2418175"/>
            <a:ext cx="6827028" cy="347853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88" y="2539656"/>
            <a:ext cx="6996714" cy="3235570"/>
          </a:xfrm>
          <a:prstGeom prst="rect">
            <a:avLst/>
          </a:prstGeom>
        </p:spPr>
      </p:pic>
      <p:sp>
        <p:nvSpPr>
          <p:cNvPr id="6" name="乗算記号 5"/>
          <p:cNvSpPr/>
          <p:nvPr/>
        </p:nvSpPr>
        <p:spPr>
          <a:xfrm>
            <a:off x="1301261" y="2625969"/>
            <a:ext cx="1078523" cy="937846"/>
          </a:xfrm>
          <a:prstGeom prst="mathMultiply">
            <a:avLst>
              <a:gd name="adj1" fmla="val 88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乗算記号 64"/>
          <p:cNvSpPr/>
          <p:nvPr/>
        </p:nvSpPr>
        <p:spPr>
          <a:xfrm>
            <a:off x="3856891" y="2687402"/>
            <a:ext cx="1078523" cy="937846"/>
          </a:xfrm>
          <a:prstGeom prst="mathMultiply">
            <a:avLst>
              <a:gd name="adj1" fmla="val 88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乗算記号 65"/>
          <p:cNvSpPr/>
          <p:nvPr/>
        </p:nvSpPr>
        <p:spPr>
          <a:xfrm>
            <a:off x="5369167" y="2882039"/>
            <a:ext cx="1078523" cy="937846"/>
          </a:xfrm>
          <a:prstGeom prst="mathMultiply">
            <a:avLst>
              <a:gd name="adj1" fmla="val 88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乗算記号 66"/>
          <p:cNvSpPr/>
          <p:nvPr/>
        </p:nvSpPr>
        <p:spPr>
          <a:xfrm>
            <a:off x="5398940" y="4600390"/>
            <a:ext cx="1078523" cy="937846"/>
          </a:xfrm>
          <a:prstGeom prst="mathMultiply">
            <a:avLst>
              <a:gd name="adj1" fmla="val 88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 rot="21040380">
            <a:off x="4767745" y="425983"/>
            <a:ext cx="4377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i="1" dirty="0"/>
              <a:t>鉄則！</a:t>
            </a:r>
            <a:r>
              <a:rPr lang="ja-JP" altLang="en-US" sz="2000" b="1" i="1" dirty="0">
                <a:solidFill>
                  <a:srgbClr val="FF0000"/>
                </a:solidFill>
              </a:rPr>
              <a:t>陽</a:t>
            </a:r>
            <a:r>
              <a:rPr lang="en-US" altLang="ja-JP" sz="2000" b="1" i="1" dirty="0">
                <a:solidFill>
                  <a:srgbClr val="FF0000"/>
                </a:solidFill>
              </a:rPr>
              <a:t>(+)</a:t>
            </a:r>
            <a:r>
              <a:rPr lang="ja-JP" altLang="en-US" sz="2000" i="1" dirty="0"/>
              <a:t>母音は</a:t>
            </a:r>
            <a:r>
              <a:rPr lang="ja-JP" altLang="en-US" sz="2000" b="1" i="1" dirty="0">
                <a:solidFill>
                  <a:srgbClr val="FF0000"/>
                </a:solidFill>
              </a:rPr>
              <a:t>陽</a:t>
            </a:r>
            <a:r>
              <a:rPr lang="en-US" altLang="ja-JP" sz="2000" b="1" i="1" dirty="0">
                <a:solidFill>
                  <a:srgbClr val="FF0000"/>
                </a:solidFill>
              </a:rPr>
              <a:t>(+)</a:t>
            </a:r>
            <a:r>
              <a:rPr lang="ja-JP" altLang="en-US" sz="2000" i="1" dirty="0"/>
              <a:t>母音，</a:t>
            </a:r>
            <a:endParaRPr lang="en-US" altLang="ja-JP" sz="2000" i="1" dirty="0"/>
          </a:p>
          <a:p>
            <a:r>
              <a:rPr lang="ja-JP" altLang="en-US" sz="2000" i="1" dirty="0">
                <a:solidFill>
                  <a:srgbClr val="FF0000"/>
                </a:solidFill>
              </a:rPr>
              <a:t>　　　　　　</a:t>
            </a:r>
            <a:r>
              <a:rPr lang="ja-JP" altLang="en-US" sz="2000" b="1" i="1" dirty="0">
                <a:solidFill>
                  <a:srgbClr val="0070C0"/>
                </a:solidFill>
              </a:rPr>
              <a:t>陰</a:t>
            </a:r>
            <a:r>
              <a:rPr lang="en-US" altLang="ja-JP" sz="2000" b="1" i="1" dirty="0">
                <a:solidFill>
                  <a:srgbClr val="0070C0"/>
                </a:solidFill>
              </a:rPr>
              <a:t>(-)</a:t>
            </a:r>
            <a:r>
              <a:rPr lang="ja-JP" altLang="en-US" sz="2000" i="1" dirty="0"/>
              <a:t>母音は</a:t>
            </a:r>
            <a:r>
              <a:rPr lang="ja-JP" altLang="en-US" sz="2000" b="1" i="1" dirty="0">
                <a:solidFill>
                  <a:srgbClr val="0070C0"/>
                </a:solidFill>
              </a:rPr>
              <a:t>陰</a:t>
            </a:r>
            <a:r>
              <a:rPr lang="en-US" altLang="ja-JP" sz="2000" b="1" i="1" dirty="0">
                <a:solidFill>
                  <a:srgbClr val="0070C0"/>
                </a:solidFill>
              </a:rPr>
              <a:t>(-)</a:t>
            </a:r>
            <a:r>
              <a:rPr lang="ja-JP" altLang="en-US" sz="2000" i="1" dirty="0"/>
              <a:t>母音同士</a:t>
            </a:r>
            <a:r>
              <a:rPr lang="en-US" altLang="ja-JP" sz="2000" i="1" dirty="0"/>
              <a:t>‼</a:t>
            </a:r>
            <a:endParaRPr lang="ja-JP" altLang="en-US" sz="2000" i="1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80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5" grpId="0" animBg="1"/>
      <p:bldP spid="66" grpId="0" animBg="1"/>
      <p:bldP spid="67" grpId="0" animBg="1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グループ化 41"/>
          <p:cNvGrpSpPr/>
          <p:nvPr/>
        </p:nvGrpSpPr>
        <p:grpSpPr>
          <a:xfrm>
            <a:off x="-1" y="6350421"/>
            <a:ext cx="9144002" cy="132440"/>
            <a:chOff x="-1" y="6350421"/>
            <a:chExt cx="9144002" cy="132440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" y="6354652"/>
              <a:ext cx="4289613" cy="111437"/>
            </a:xfrm>
            <a:prstGeom prst="rect">
              <a:avLst/>
            </a:prstGeom>
          </p:spPr>
        </p:pic>
        <p:pic>
          <p:nvPicPr>
            <p:cNvPr id="38" name="図 3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85139" y="6350421"/>
              <a:ext cx="4958862" cy="132440"/>
            </a:xfrm>
            <a:prstGeom prst="rect">
              <a:avLst/>
            </a:prstGeom>
          </p:spPr>
        </p:pic>
      </p:grpSp>
      <p:grpSp>
        <p:nvGrpSpPr>
          <p:cNvPr id="39" name="グループ化 38"/>
          <p:cNvGrpSpPr/>
          <p:nvPr/>
        </p:nvGrpSpPr>
        <p:grpSpPr>
          <a:xfrm>
            <a:off x="-1" y="6516205"/>
            <a:ext cx="9144001" cy="336858"/>
            <a:chOff x="-1" y="0"/>
            <a:chExt cx="9144001" cy="457200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51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grpSpPr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0"/>
              <a:ext cx="4504765" cy="457200"/>
            </a:xfrm>
            <a:prstGeom prst="rect">
              <a:avLst/>
            </a:prstGeom>
            <a:grpFill/>
          </p:spPr>
        </p:pic>
        <p:pic>
          <p:nvPicPr>
            <p:cNvPr id="41" name="図 4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04765" y="0"/>
              <a:ext cx="4639235" cy="457200"/>
            </a:xfrm>
            <a:prstGeom prst="rect">
              <a:avLst/>
            </a:prstGeom>
            <a:grpFill/>
          </p:spPr>
        </p:pic>
      </p:grpSp>
      <p:grpSp>
        <p:nvGrpSpPr>
          <p:cNvPr id="43" name="グループ化 42"/>
          <p:cNvGrpSpPr/>
          <p:nvPr/>
        </p:nvGrpSpPr>
        <p:grpSpPr>
          <a:xfrm>
            <a:off x="-2" y="6218834"/>
            <a:ext cx="9144002" cy="88712"/>
            <a:chOff x="-1" y="6350421"/>
            <a:chExt cx="9144002" cy="132440"/>
          </a:xfrm>
        </p:grpSpPr>
        <p:pic>
          <p:nvPicPr>
            <p:cNvPr id="44" name="図 4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" y="6354652"/>
              <a:ext cx="4289613" cy="111437"/>
            </a:xfrm>
            <a:prstGeom prst="rect">
              <a:avLst/>
            </a:prstGeom>
          </p:spPr>
        </p:pic>
        <p:pic>
          <p:nvPicPr>
            <p:cNvPr id="45" name="図 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85139" y="6350421"/>
              <a:ext cx="4958862" cy="132440"/>
            </a:xfrm>
            <a:prstGeom prst="rect">
              <a:avLst/>
            </a:prstGeom>
          </p:spPr>
        </p:pic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EF185EFE-5D43-43BC-8524-D4B79F4CF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153" y="368904"/>
            <a:ext cx="3450159" cy="1186346"/>
          </a:xfrm>
        </p:spPr>
        <p:txBody>
          <a:bodyPr>
            <a:normAutofit/>
          </a:bodyPr>
          <a:lstStyle/>
          <a:p>
            <a:r>
              <a:rPr lang="ja-JP" altLang="en-US" sz="3600">
                <a:solidFill>
                  <a:srgbClr val="7030A0"/>
                </a:solidFill>
              </a:rPr>
              <a:t>◆</a:t>
            </a:r>
            <a:r>
              <a:rPr lang="ja-JP" altLang="en-US" sz="3600"/>
              <a:t>練習問題</a:t>
            </a:r>
            <a:endParaRPr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C31274-A552-4206-9F1D-DEA0F571B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639" y="1174930"/>
            <a:ext cx="3461263" cy="1961414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ko-KR" altLang="en-US" sz="2400" b="1" dirty="0">
                <a:solidFill>
                  <a:schemeClr val="accent1">
                    <a:lumMod val="75000"/>
                  </a:schemeClr>
                </a:solidFill>
              </a:rPr>
              <a:t>스케이트            </a:t>
            </a:r>
            <a:endParaRPr lang="en-US" altLang="ko-K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altLang="ko-KR" sz="2400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ko-KR" altLang="en-US" sz="2400" b="1" dirty="0">
                <a:solidFill>
                  <a:schemeClr val="accent1">
                    <a:lumMod val="75000"/>
                  </a:schemeClr>
                </a:solidFill>
              </a:rPr>
              <a:t>어디에  가요</a:t>
            </a:r>
            <a:r>
              <a:rPr lang="en-US" altLang="ko-KR" sz="2400" b="1" dirty="0">
                <a:solidFill>
                  <a:schemeClr val="accent1">
                    <a:lumMod val="75000"/>
                  </a:schemeClr>
                </a:solidFill>
              </a:rPr>
              <a:t>?      </a:t>
            </a:r>
            <a:r>
              <a:rPr lang="ko-KR" alt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ko-K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altLang="ko-KR" sz="2400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ko-KR" altLang="en-US" sz="2400" b="1" dirty="0">
                <a:solidFill>
                  <a:schemeClr val="accent1">
                    <a:lumMod val="75000"/>
                  </a:schemeClr>
                </a:solidFill>
              </a:rPr>
              <a:t>가나자와에  가요</a:t>
            </a:r>
            <a:r>
              <a:rPr lang="en-US" altLang="ko-KR" sz="24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en-US" altLang="ko-K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7D41EBF2-31A8-463D-94C4-0AEE0D07C05B}"/>
              </a:ext>
            </a:extLst>
          </p:cNvPr>
          <p:cNvSpPr txBox="1">
            <a:spLocks/>
          </p:cNvSpPr>
          <p:nvPr/>
        </p:nvSpPr>
        <p:spPr>
          <a:xfrm>
            <a:off x="4621645" y="3385764"/>
            <a:ext cx="3086153" cy="27583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/>
              <a:t>愛人　　　犬</a:t>
            </a:r>
            <a:r>
              <a:rPr lang="en-US" altLang="ja-JP" sz="2400"/>
              <a:t>/</a:t>
            </a:r>
            <a:r>
              <a:rPr lang="ja-JP" altLang="en-US" sz="2400"/>
              <a:t>個</a:t>
            </a:r>
            <a:endParaRPr lang="en-US" altLang="ja-JP" sz="2400"/>
          </a:p>
          <a:p>
            <a:pPr marL="0" indent="0">
              <a:buNone/>
            </a:pPr>
            <a:r>
              <a:rPr lang="ja-JP" altLang="en-US" sz="2400"/>
              <a:t>⇒恋人　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/>
              <a:t>はい　　礼節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/>
              <a:t>　　　　　⇒礼儀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/>
              <a:t>(</a:t>
            </a:r>
            <a:r>
              <a:rPr lang="ja-JP" altLang="en-US" sz="2400"/>
              <a:t>縮約形</a:t>
            </a:r>
            <a:r>
              <a:rPr lang="en-US" altLang="ja-JP" sz="2400"/>
              <a:t>)</a:t>
            </a:r>
          </a:p>
          <a:p>
            <a:pPr marL="0" indent="0">
              <a:buNone/>
            </a:pPr>
            <a:r>
              <a:rPr lang="ja-JP" altLang="en-US" sz="2400"/>
              <a:t>お話し</a:t>
            </a:r>
            <a:endParaRPr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01604" y="159370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ケ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99739" y="229334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エ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44333" y="2992986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ワエ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05079" y="3692628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エ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24588" y="367784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ケ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29385" y="4455040"/>
            <a:ext cx="96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イェ</a:t>
            </a:r>
            <a:r>
              <a:rPr lang="en-US" altLang="ja-JP" b="1">
                <a:solidFill>
                  <a:srgbClr val="FF0000"/>
                </a:solidFill>
              </a:rPr>
              <a:t>/</a:t>
            </a:r>
            <a:r>
              <a:rPr lang="ja-JP" altLang="en-US" b="1">
                <a:solidFill>
                  <a:srgbClr val="FF0000"/>
                </a:solidFill>
              </a:rPr>
              <a:t>ネ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250681" y="4422866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イェ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17590" y="5313092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イェ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21645" y="1077105"/>
            <a:ext cx="27096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ja-JP" sz="2400"/>
              <a:t>Skate </a:t>
            </a:r>
            <a:r>
              <a:rPr lang="ja-JP" altLang="en-US" sz="2400"/>
              <a:t>スケート</a:t>
            </a:r>
            <a:endParaRPr lang="en-US" altLang="ja-JP" sz="2400"/>
          </a:p>
          <a:p>
            <a:pPr>
              <a:lnSpc>
                <a:spcPct val="200000"/>
              </a:lnSpc>
            </a:pPr>
            <a:r>
              <a:rPr lang="ja-JP" altLang="en-US" sz="2400"/>
              <a:t>どこに行くの？</a:t>
            </a:r>
            <a:endParaRPr lang="en-US" altLang="ja-JP" sz="2400"/>
          </a:p>
          <a:p>
            <a:pPr>
              <a:lnSpc>
                <a:spcPct val="200000"/>
              </a:lnSpc>
            </a:pPr>
            <a:r>
              <a:rPr lang="ja-JP" altLang="en-US" sz="2400"/>
              <a:t>金沢に行くの。</a:t>
            </a:r>
            <a:endParaRPr lang="en-US" altLang="ja-JP" sz="2400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918743" y="3362318"/>
            <a:ext cx="2363099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400" b="1">
                <a:solidFill>
                  <a:schemeClr val="accent1">
                    <a:lumMod val="75000"/>
                  </a:schemeClr>
                </a:solidFill>
              </a:rPr>
              <a:t>애인      개                   </a:t>
            </a:r>
            <a:endParaRPr lang="en-US" altLang="ko-KR" sz="2400" b="1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400" b="1">
                <a:solidFill>
                  <a:schemeClr val="accent1">
                    <a:lumMod val="75000"/>
                  </a:schemeClr>
                </a:solidFill>
              </a:rPr>
              <a:t>예</a:t>
            </a:r>
            <a:r>
              <a:rPr lang="en-US" altLang="ko-KR" sz="2400" b="1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ko-KR" altLang="en-US" sz="2400" b="1">
                <a:solidFill>
                  <a:schemeClr val="accent1">
                    <a:lumMod val="75000"/>
                  </a:schemeClr>
                </a:solidFill>
              </a:rPr>
              <a:t>네      예절 </a:t>
            </a:r>
            <a:endParaRPr lang="en-US" altLang="ko-KR" sz="2400" b="1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2400" b="1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ko-KR" sz="2400" b="1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ko-KR" altLang="en-US" sz="2400" b="1">
                <a:solidFill>
                  <a:schemeClr val="accent1">
                    <a:lumMod val="75000"/>
                  </a:schemeClr>
                </a:solidFill>
              </a:rPr>
              <a:t>얘기</a:t>
            </a:r>
            <a:endParaRPr lang="en-US" altLang="ko-KR" sz="2400" b="1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ja-JP" altLang="en-US" sz="2400" b="1">
                <a:solidFill>
                  <a:schemeClr val="accent1">
                    <a:lumMod val="75000"/>
                  </a:schemeClr>
                </a:solidFill>
              </a:rPr>
              <a:t>　＝</a:t>
            </a:r>
            <a:r>
              <a:rPr lang="en-US" altLang="ko-KR" sz="2400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o-KR" altLang="en-US" sz="2400" b="1">
                <a:solidFill>
                  <a:schemeClr val="accent1">
                    <a:lumMod val="75000"/>
                  </a:schemeClr>
                </a:solidFill>
              </a:rPr>
              <a:t>이야기           </a:t>
            </a:r>
            <a:endParaRPr lang="ja-JP" alt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-1" y="0"/>
            <a:ext cx="9144001" cy="336858"/>
            <a:chOff x="-1" y="0"/>
            <a:chExt cx="9144001" cy="457200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51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grpSpPr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0"/>
              <a:ext cx="4504765" cy="457200"/>
            </a:xfrm>
            <a:prstGeom prst="rect">
              <a:avLst/>
            </a:prstGeom>
            <a:grpFill/>
          </p:spPr>
        </p:pic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04765" y="0"/>
              <a:ext cx="4639235" cy="457200"/>
            </a:xfrm>
            <a:prstGeom prst="rect">
              <a:avLst/>
            </a:prstGeom>
            <a:grpFill/>
          </p:spPr>
        </p:pic>
      </p:grpSp>
      <p:grpSp>
        <p:nvGrpSpPr>
          <p:cNvPr id="34" name="グループ化 33"/>
          <p:cNvGrpSpPr/>
          <p:nvPr/>
        </p:nvGrpSpPr>
        <p:grpSpPr>
          <a:xfrm>
            <a:off x="0" y="398854"/>
            <a:ext cx="9144001" cy="111437"/>
            <a:chOff x="0" y="512171"/>
            <a:chExt cx="9144001" cy="111437"/>
          </a:xfrm>
        </p:grpSpPr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12171"/>
              <a:ext cx="4289613" cy="111437"/>
            </a:xfrm>
            <a:prstGeom prst="rect">
              <a:avLst/>
            </a:prstGeom>
          </p:spPr>
        </p:pic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9613" y="512235"/>
              <a:ext cx="4854388" cy="1113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452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83EA02B8-3D62-42A0-8001-C5281B886246}"/>
              </a:ext>
            </a:extLst>
          </p:cNvPr>
          <p:cNvSpPr txBox="1">
            <a:spLocks/>
          </p:cNvSpPr>
          <p:nvPr/>
        </p:nvSpPr>
        <p:spPr>
          <a:xfrm>
            <a:off x="797553" y="1295148"/>
            <a:ext cx="3492329" cy="141288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2400" b="1" dirty="0">
                <a:solidFill>
                  <a:schemeClr val="accent1">
                    <a:lumMod val="75000"/>
                  </a:schemeClr>
                </a:solidFill>
              </a:rPr>
              <a:t>외국      </a:t>
            </a:r>
            <a:r>
              <a:rPr lang="ko-KR" altLang="en-US" sz="2400" b="1">
                <a:solidFill>
                  <a:schemeClr val="accent1">
                    <a:lumMod val="75000"/>
                  </a:schemeClr>
                </a:solidFill>
              </a:rPr>
              <a:t>회사                   </a:t>
            </a:r>
            <a:endParaRPr lang="en-US" altLang="ko-K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400" b="1">
                <a:solidFill>
                  <a:schemeClr val="accent1">
                    <a:lumMod val="75000"/>
                  </a:schemeClr>
                </a:solidFill>
              </a:rPr>
              <a:t>돼지       왜</a:t>
            </a:r>
            <a:r>
              <a:rPr lang="en-US" altLang="ko-KR" sz="2400" b="1">
                <a:solidFill>
                  <a:schemeClr val="accent1">
                    <a:lumMod val="75000"/>
                  </a:schemeClr>
                </a:solidFill>
              </a:rPr>
              <a:t>? </a:t>
            </a:r>
            <a:r>
              <a:rPr lang="ko-KR" altLang="en-US" sz="2400" b="1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altLang="ko-KR" sz="2400" b="1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en-US" altLang="ko-K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400" b="1">
                <a:solidFill>
                  <a:schemeClr val="accent1">
                    <a:lumMod val="75000"/>
                  </a:schemeClr>
                </a:solidFill>
              </a:rPr>
              <a:t>웨이터   웨이트</a:t>
            </a:r>
            <a:endParaRPr lang="en-US" altLang="ko-K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ko-K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BF9E6D5A-3307-4325-8CE2-A49BF3A4BE92}"/>
              </a:ext>
            </a:extLst>
          </p:cNvPr>
          <p:cNvSpPr txBox="1">
            <a:spLocks/>
          </p:cNvSpPr>
          <p:nvPr/>
        </p:nvSpPr>
        <p:spPr>
          <a:xfrm>
            <a:off x="4583405" y="3537558"/>
            <a:ext cx="3570368" cy="20178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医者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椅子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胃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耳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Washington  </a:t>
            </a:r>
            <a:r>
              <a:rPr lang="ja-JP" altLang="en-US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辛い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</a:t>
            </a:r>
            <a:r>
              <a: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!</a:t>
            </a:r>
            <a:endParaRPr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94582" y="1703606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ウェ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72031" y="1703606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フェ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19430" y="2379936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トェ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038266" y="2362144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ウェ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19430" y="3096403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ウェ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069622" y="3069449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ウェ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22553" y="3930364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ウィ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00292" y="3930364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ウィ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22553" y="450416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ウィ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40212" y="450416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クィ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88890" y="5077956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ウォ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478814" y="5077956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メウォ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583405" y="1170041"/>
            <a:ext cx="2691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外国　会社</a:t>
            </a:r>
            <a:endParaRPr lang="en-US" altLang="ja-JP" sz="2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豚　なぜ？</a:t>
            </a:r>
            <a:endParaRPr lang="en-US" altLang="ja-JP" sz="2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waiter/weight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EF185EFE-5D43-43BC-8524-D4B79F4CF495}"/>
              </a:ext>
            </a:extLst>
          </p:cNvPr>
          <p:cNvSpPr txBox="1">
            <a:spLocks/>
          </p:cNvSpPr>
          <p:nvPr/>
        </p:nvSpPr>
        <p:spPr>
          <a:xfrm>
            <a:off x="2711295" y="370202"/>
            <a:ext cx="3450159" cy="1186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>
                <a:solidFill>
                  <a:srgbClr val="7030A0"/>
                </a:solidFill>
              </a:rPr>
              <a:t>◆</a:t>
            </a:r>
            <a:r>
              <a:rPr lang="ja-JP" altLang="en-US" sz="3600"/>
              <a:t>練習問題</a:t>
            </a:r>
            <a:endParaRPr lang="ja-JP" altLang="en-US" sz="3600" dirty="0"/>
          </a:p>
        </p:txBody>
      </p:sp>
      <p:sp>
        <p:nvSpPr>
          <p:cNvPr id="33" name="正方形/長方形 32"/>
          <p:cNvSpPr/>
          <p:nvPr/>
        </p:nvSpPr>
        <p:spPr>
          <a:xfrm>
            <a:off x="797553" y="3523648"/>
            <a:ext cx="27662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0" b="1">
                <a:solidFill>
                  <a:schemeClr val="accent1">
                    <a:lumMod val="75000"/>
                  </a:schemeClr>
                </a:solidFill>
              </a:rPr>
              <a:t>의사      의자</a:t>
            </a:r>
            <a:endParaRPr lang="en-US" altLang="ko-KR" sz="2400" b="1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0" b="1">
                <a:solidFill>
                  <a:schemeClr val="accent1">
                    <a:lumMod val="75000"/>
                  </a:schemeClr>
                </a:solidFill>
              </a:rPr>
              <a:t>위      귀  </a:t>
            </a:r>
            <a:endParaRPr lang="en-US" altLang="ko-KR" sz="2400" b="1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0" b="1">
                <a:solidFill>
                  <a:schemeClr val="accent1">
                    <a:lumMod val="75000"/>
                  </a:schemeClr>
                </a:solidFill>
              </a:rPr>
              <a:t>워싱턴      매워요</a:t>
            </a:r>
            <a:r>
              <a:rPr lang="en-US" altLang="ko-KR" sz="2400" b="1">
                <a:solidFill>
                  <a:schemeClr val="accent1">
                    <a:lumMod val="75000"/>
                  </a:schemeClr>
                </a:solidFill>
              </a:rPr>
              <a:t>!</a:t>
            </a:r>
            <a:r>
              <a:rPr lang="ko-KR" altLang="en-US" sz="2400" b="1">
                <a:solidFill>
                  <a:schemeClr val="accent1">
                    <a:lumMod val="75000"/>
                  </a:schemeClr>
                </a:solidFill>
              </a:rPr>
              <a:t>     </a:t>
            </a:r>
            <a:endParaRPr lang="en-US" altLang="ko-K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-1" y="0"/>
            <a:ext cx="9144001" cy="336858"/>
            <a:chOff x="-1" y="0"/>
            <a:chExt cx="9144001" cy="457200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51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grpSpPr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" y="0"/>
              <a:ext cx="4504765" cy="457200"/>
            </a:xfrm>
            <a:prstGeom prst="rect">
              <a:avLst/>
            </a:prstGeom>
            <a:grpFill/>
          </p:spPr>
        </p:pic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04765" y="0"/>
              <a:ext cx="4639235" cy="457200"/>
            </a:xfrm>
            <a:prstGeom prst="rect">
              <a:avLst/>
            </a:prstGeom>
            <a:grpFill/>
          </p:spPr>
        </p:pic>
      </p:grpSp>
      <p:grpSp>
        <p:nvGrpSpPr>
          <p:cNvPr id="37" name="グループ化 36"/>
          <p:cNvGrpSpPr/>
          <p:nvPr/>
        </p:nvGrpSpPr>
        <p:grpSpPr>
          <a:xfrm>
            <a:off x="0" y="398854"/>
            <a:ext cx="9144001" cy="111437"/>
            <a:chOff x="0" y="512171"/>
            <a:chExt cx="9144001" cy="111437"/>
          </a:xfrm>
        </p:grpSpPr>
        <p:pic>
          <p:nvPicPr>
            <p:cNvPr id="38" name="図 3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512171"/>
              <a:ext cx="4289613" cy="111437"/>
            </a:xfrm>
            <a:prstGeom prst="rect">
              <a:avLst/>
            </a:prstGeom>
          </p:spPr>
        </p:pic>
        <p:pic>
          <p:nvPicPr>
            <p:cNvPr id="39" name="図 3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89613" y="512235"/>
              <a:ext cx="4854388" cy="111373"/>
            </a:xfrm>
            <a:prstGeom prst="rect">
              <a:avLst/>
            </a:prstGeom>
          </p:spPr>
        </p:pic>
      </p:grpSp>
      <p:grpSp>
        <p:nvGrpSpPr>
          <p:cNvPr id="40" name="グループ化 39"/>
          <p:cNvGrpSpPr/>
          <p:nvPr/>
        </p:nvGrpSpPr>
        <p:grpSpPr>
          <a:xfrm>
            <a:off x="-1" y="6350421"/>
            <a:ext cx="9144002" cy="132440"/>
            <a:chOff x="-1" y="6350421"/>
            <a:chExt cx="9144002" cy="132440"/>
          </a:xfrm>
        </p:grpSpPr>
        <p:pic>
          <p:nvPicPr>
            <p:cNvPr id="41" name="図 4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6354652"/>
              <a:ext cx="4289613" cy="111437"/>
            </a:xfrm>
            <a:prstGeom prst="rect">
              <a:avLst/>
            </a:prstGeom>
          </p:spPr>
        </p:pic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85139" y="6350421"/>
              <a:ext cx="4958862" cy="132440"/>
            </a:xfrm>
            <a:prstGeom prst="rect">
              <a:avLst/>
            </a:prstGeom>
          </p:spPr>
        </p:pic>
      </p:grpSp>
      <p:grpSp>
        <p:nvGrpSpPr>
          <p:cNvPr id="43" name="グループ化 42"/>
          <p:cNvGrpSpPr/>
          <p:nvPr/>
        </p:nvGrpSpPr>
        <p:grpSpPr>
          <a:xfrm>
            <a:off x="-1" y="6516205"/>
            <a:ext cx="9144001" cy="336858"/>
            <a:chOff x="-1" y="0"/>
            <a:chExt cx="9144001" cy="457200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51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grpSpPr>
        <p:pic>
          <p:nvPicPr>
            <p:cNvPr id="44" name="図 4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" y="0"/>
              <a:ext cx="4504765" cy="457200"/>
            </a:xfrm>
            <a:prstGeom prst="rect">
              <a:avLst/>
            </a:prstGeom>
            <a:grpFill/>
          </p:spPr>
        </p:pic>
        <p:pic>
          <p:nvPicPr>
            <p:cNvPr id="45" name="図 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04765" y="0"/>
              <a:ext cx="4639235" cy="457200"/>
            </a:xfrm>
            <a:prstGeom prst="rect">
              <a:avLst/>
            </a:prstGeom>
            <a:grpFill/>
          </p:spPr>
        </p:pic>
      </p:grpSp>
      <p:grpSp>
        <p:nvGrpSpPr>
          <p:cNvPr id="46" name="グループ化 45"/>
          <p:cNvGrpSpPr/>
          <p:nvPr/>
        </p:nvGrpSpPr>
        <p:grpSpPr>
          <a:xfrm>
            <a:off x="-2" y="6218834"/>
            <a:ext cx="9144002" cy="88712"/>
            <a:chOff x="-1" y="6350421"/>
            <a:chExt cx="9144002" cy="132440"/>
          </a:xfrm>
        </p:grpSpPr>
        <p:pic>
          <p:nvPicPr>
            <p:cNvPr id="47" name="図 4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6354652"/>
              <a:ext cx="4289613" cy="111437"/>
            </a:xfrm>
            <a:prstGeom prst="rect">
              <a:avLst/>
            </a:prstGeom>
          </p:spPr>
        </p:pic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85139" y="6350421"/>
              <a:ext cx="4958862" cy="1324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449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284197" y="1023452"/>
            <a:ext cx="6791446" cy="54719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dirty="0">
                <a:solidFill>
                  <a:srgbClr val="7030A0"/>
                </a:solidFill>
              </a:rPr>
              <a:t>◆</a:t>
            </a:r>
            <a:r>
              <a:rPr lang="ja-JP" altLang="en-US" sz="3600" dirty="0"/>
              <a:t>小テスト</a:t>
            </a:r>
            <a:r>
              <a:rPr lang="en-US" altLang="ja-JP" sz="3600" dirty="0"/>
              <a:t>_</a:t>
            </a:r>
            <a:r>
              <a:rPr lang="ja-JP" altLang="en-US" sz="3600" dirty="0"/>
              <a:t>付録１</a:t>
            </a:r>
          </a:p>
        </p:txBody>
      </p:sp>
      <p:sp>
        <p:nvSpPr>
          <p:cNvPr id="28" name="右矢印 27"/>
          <p:cNvSpPr/>
          <p:nvPr/>
        </p:nvSpPr>
        <p:spPr>
          <a:xfrm>
            <a:off x="2292639" y="2448114"/>
            <a:ext cx="534390" cy="3099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9" name="右矢印 28"/>
          <p:cNvSpPr/>
          <p:nvPr/>
        </p:nvSpPr>
        <p:spPr>
          <a:xfrm>
            <a:off x="6286915" y="2498005"/>
            <a:ext cx="534390" cy="315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0" name="右矢印 29"/>
          <p:cNvSpPr/>
          <p:nvPr/>
        </p:nvSpPr>
        <p:spPr>
          <a:xfrm>
            <a:off x="2263174" y="3618214"/>
            <a:ext cx="534390" cy="2974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1" name="右矢印 30"/>
          <p:cNvSpPr/>
          <p:nvPr/>
        </p:nvSpPr>
        <p:spPr>
          <a:xfrm>
            <a:off x="6297602" y="3736686"/>
            <a:ext cx="534390" cy="2769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2" name="右矢印 31"/>
          <p:cNvSpPr/>
          <p:nvPr/>
        </p:nvSpPr>
        <p:spPr>
          <a:xfrm rot="2271714">
            <a:off x="2219065" y="3089135"/>
            <a:ext cx="754538" cy="2463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3" name="右矢印 32"/>
          <p:cNvSpPr/>
          <p:nvPr/>
        </p:nvSpPr>
        <p:spPr>
          <a:xfrm rot="2271714">
            <a:off x="6285562" y="3178844"/>
            <a:ext cx="754538" cy="254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4" name="円/楕円 13"/>
          <p:cNvSpPr/>
          <p:nvPr/>
        </p:nvSpPr>
        <p:spPr>
          <a:xfrm>
            <a:off x="1072754" y="2215664"/>
            <a:ext cx="932599" cy="830588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5" name="円/楕円 44"/>
          <p:cNvSpPr/>
          <p:nvPr/>
        </p:nvSpPr>
        <p:spPr>
          <a:xfrm>
            <a:off x="4982793" y="2236284"/>
            <a:ext cx="932599" cy="824313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6" name="円/楕円 45"/>
          <p:cNvSpPr/>
          <p:nvPr/>
        </p:nvSpPr>
        <p:spPr>
          <a:xfrm>
            <a:off x="1551579" y="4366417"/>
            <a:ext cx="932599" cy="8243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7" name="円/楕円 46"/>
          <p:cNvSpPr/>
          <p:nvPr/>
        </p:nvSpPr>
        <p:spPr>
          <a:xfrm>
            <a:off x="3012669" y="3308845"/>
            <a:ext cx="932599" cy="8243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8" name="円/楕円 47"/>
          <p:cNvSpPr/>
          <p:nvPr/>
        </p:nvSpPr>
        <p:spPr>
          <a:xfrm>
            <a:off x="7038650" y="3421968"/>
            <a:ext cx="932599" cy="8243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5" name="角丸四角形 24"/>
          <p:cNvSpPr/>
          <p:nvPr/>
        </p:nvSpPr>
        <p:spPr>
          <a:xfrm>
            <a:off x="4124072" y="4549927"/>
            <a:ext cx="724873" cy="739517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9" name="角丸四角形 48"/>
          <p:cNvSpPr/>
          <p:nvPr/>
        </p:nvSpPr>
        <p:spPr>
          <a:xfrm>
            <a:off x="6377294" y="4499141"/>
            <a:ext cx="694868" cy="762600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883753" y="2031314"/>
            <a:ext cx="646616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/>
              <a:t>エ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773705" y="2038362"/>
            <a:ext cx="646616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>
                <a:solidFill>
                  <a:srgbClr val="00B0F0"/>
                </a:solidFill>
              </a:rPr>
              <a:t>エ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814711" y="3189753"/>
            <a:ext cx="9264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/>
              <a:t>ウェ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691508" y="3184670"/>
            <a:ext cx="9264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/>
              <a:t>ウェ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301899" y="4193752"/>
            <a:ext cx="9264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/>
              <a:t>ウェ</a:t>
            </a:r>
          </a:p>
        </p:txBody>
      </p:sp>
      <p:sp>
        <p:nvSpPr>
          <p:cNvPr id="57" name="円/楕円 56"/>
          <p:cNvSpPr/>
          <p:nvPr/>
        </p:nvSpPr>
        <p:spPr>
          <a:xfrm>
            <a:off x="3064203" y="2174457"/>
            <a:ext cx="932599" cy="830588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8" name="円/楕円 57"/>
          <p:cNvSpPr/>
          <p:nvPr/>
        </p:nvSpPr>
        <p:spPr>
          <a:xfrm>
            <a:off x="7143044" y="2241661"/>
            <a:ext cx="932599" cy="830588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852269" y="2061526"/>
            <a:ext cx="75560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/>
              <a:t>イェ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779437" y="1970667"/>
            <a:ext cx="75560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/>
              <a:t>イェ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945443" y="3131424"/>
            <a:ext cx="839411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/>
              <a:t>ワ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622041" y="2996673"/>
            <a:ext cx="839411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/>
              <a:t>ウォ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1171031" y="3308845"/>
            <a:ext cx="783118" cy="77617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5057533" y="3444659"/>
            <a:ext cx="783118" cy="791028"/>
          </a:xfrm>
          <a:prstGeom prst="round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563766" y="5708096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>
                <a:solidFill>
                  <a:srgbClr val="FF0000"/>
                </a:solidFill>
              </a:rPr>
              <a:t>陽</a:t>
            </a:r>
            <a:r>
              <a:rPr kumimoji="1" lang="ja-JP" altLang="en-US" sz="2400"/>
              <a:t>母音の複合母音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474396" y="5710943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>
                <a:solidFill>
                  <a:schemeClr val="accent5"/>
                </a:solidFill>
              </a:rPr>
              <a:t>陰</a:t>
            </a:r>
            <a:r>
              <a:rPr kumimoji="1" lang="ja-JP" altLang="en-US" sz="2400"/>
              <a:t>母音の複合母音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38334" y="1565293"/>
            <a:ext cx="5159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：複合母音中を書き入れてください。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13</a:t>
            </a:fld>
            <a:endParaRPr kumimoji="1" lang="ja-JP" altLang="en-US"/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9D0056F7-9247-4C30-91F2-95030AB314CE}"/>
              </a:ext>
            </a:extLst>
          </p:cNvPr>
          <p:cNvGrpSpPr/>
          <p:nvPr/>
        </p:nvGrpSpPr>
        <p:grpSpPr>
          <a:xfrm>
            <a:off x="4837050" y="4248738"/>
            <a:ext cx="839411" cy="507831"/>
            <a:chOff x="4837050" y="4248738"/>
            <a:chExt cx="839411" cy="507831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A7548822-47CB-425F-B808-9C57A9A486F4}"/>
                </a:ext>
              </a:extLst>
            </p:cNvPr>
            <p:cNvSpPr txBox="1"/>
            <p:nvPr/>
          </p:nvSpPr>
          <p:spPr>
            <a:xfrm>
              <a:off x="4837050" y="4248738"/>
              <a:ext cx="839411" cy="5078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700" dirty="0"/>
                <a:t>ウィ</a:t>
              </a: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7B7F807A-4EBB-46C8-ACAB-BE558F0C94D7}"/>
                </a:ext>
              </a:extLst>
            </p:cNvPr>
            <p:cNvSpPr/>
            <p:nvPr/>
          </p:nvSpPr>
          <p:spPr>
            <a:xfrm>
              <a:off x="4904931" y="4302267"/>
              <a:ext cx="346265" cy="385042"/>
            </a:xfrm>
            <a:prstGeom prst="rect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C358A4AC-F2B3-4AD6-907C-840E241D0E9E}"/>
              </a:ext>
            </a:extLst>
          </p:cNvPr>
          <p:cNvGrpSpPr/>
          <p:nvPr/>
        </p:nvGrpSpPr>
        <p:grpSpPr>
          <a:xfrm>
            <a:off x="7090824" y="4241387"/>
            <a:ext cx="839411" cy="507831"/>
            <a:chOff x="7090824" y="4241387"/>
            <a:chExt cx="839411" cy="507831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E8794ED8-DFFF-436C-97C8-16057C40E93F}"/>
                </a:ext>
              </a:extLst>
            </p:cNvPr>
            <p:cNvSpPr txBox="1"/>
            <p:nvPr/>
          </p:nvSpPr>
          <p:spPr>
            <a:xfrm>
              <a:off x="7090824" y="4241387"/>
              <a:ext cx="839411" cy="5078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700" dirty="0"/>
                <a:t>ウ</a:t>
              </a:r>
              <a:r>
                <a:rPr lang="ja-JP" altLang="en-US" sz="2000" dirty="0"/>
                <a:t>ィ</a:t>
              </a:r>
              <a:endParaRPr lang="ja-JP" altLang="en-US" sz="2700" dirty="0"/>
            </a:p>
          </p:txBody>
        </p:sp>
        <p:sp>
          <p:nvSpPr>
            <p:cNvPr id="40" name="楕円 39">
              <a:extLst>
                <a:ext uri="{FF2B5EF4-FFF2-40B4-BE49-F238E27FC236}">
                  <a16:creationId xmlns:a16="http://schemas.microsoft.com/office/drawing/2014/main" id="{5CE1FAA2-440E-48A0-9C40-A51DEA3F6837}"/>
                </a:ext>
              </a:extLst>
            </p:cNvPr>
            <p:cNvSpPr/>
            <p:nvPr/>
          </p:nvSpPr>
          <p:spPr>
            <a:xfrm>
              <a:off x="7115051" y="4302631"/>
              <a:ext cx="402722" cy="372757"/>
            </a:xfrm>
            <a:prstGeom prst="ellipse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88191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088710" y="1198217"/>
            <a:ext cx="6791446" cy="54719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</a:rPr>
              <a:t>◆</a:t>
            </a:r>
            <a:r>
              <a:rPr lang="ja-JP" altLang="en-US" sz="3200" dirty="0"/>
              <a:t>小テスト</a:t>
            </a:r>
            <a:r>
              <a:rPr lang="en-US" altLang="ja-JP" sz="3200" dirty="0"/>
              <a:t>_</a:t>
            </a:r>
            <a:r>
              <a:rPr lang="ja-JP" altLang="en-US" sz="3200" dirty="0"/>
              <a:t>付録２</a:t>
            </a:r>
            <a:endParaRPr lang="ja-JP" altLang="en-US" sz="36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138334" y="1774738"/>
            <a:ext cx="67418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：存在しない複合母音を選んで</a:t>
            </a:r>
            <a:r>
              <a:rPr kumimoji="1" lang="en-US" altLang="ja-JP" sz="4000" b="1" dirty="0">
                <a:solidFill>
                  <a:srgbClr val="FF0000"/>
                </a:solidFill>
              </a:rPr>
              <a:t>×</a:t>
            </a:r>
            <a:r>
              <a:rPr kumimoji="1" lang="ja-JP" altLang="en-US" sz="2400" dirty="0"/>
              <a:t>にしてください。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334" y="2418175"/>
            <a:ext cx="6827028" cy="3478533"/>
          </a:xfrm>
          <a:prstGeom prst="rect">
            <a:avLst/>
          </a:prstGeom>
        </p:spPr>
      </p:pic>
      <p:sp>
        <p:nvSpPr>
          <p:cNvPr id="68" name="テキスト ボックス 67"/>
          <p:cNvSpPr txBox="1"/>
          <p:nvPr/>
        </p:nvSpPr>
        <p:spPr>
          <a:xfrm rot="21040380">
            <a:off x="4767745" y="425983"/>
            <a:ext cx="4377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i="1" dirty="0"/>
              <a:t>鉄則！</a:t>
            </a:r>
            <a:r>
              <a:rPr lang="ja-JP" altLang="en-US" sz="2000" b="1" i="1" dirty="0">
                <a:solidFill>
                  <a:srgbClr val="FF0000"/>
                </a:solidFill>
              </a:rPr>
              <a:t>陽</a:t>
            </a:r>
            <a:r>
              <a:rPr lang="en-US" altLang="ja-JP" sz="2000" b="1" i="1" dirty="0">
                <a:solidFill>
                  <a:srgbClr val="FF0000"/>
                </a:solidFill>
              </a:rPr>
              <a:t>(+)</a:t>
            </a:r>
            <a:r>
              <a:rPr lang="ja-JP" altLang="en-US" sz="2000" i="1" dirty="0"/>
              <a:t>母音は</a:t>
            </a:r>
            <a:r>
              <a:rPr lang="ja-JP" altLang="en-US" sz="2000" b="1" i="1" dirty="0">
                <a:solidFill>
                  <a:srgbClr val="FF0000"/>
                </a:solidFill>
              </a:rPr>
              <a:t>陽</a:t>
            </a:r>
            <a:r>
              <a:rPr lang="en-US" altLang="ja-JP" sz="2000" b="1" i="1" dirty="0">
                <a:solidFill>
                  <a:srgbClr val="FF0000"/>
                </a:solidFill>
              </a:rPr>
              <a:t>(+)</a:t>
            </a:r>
            <a:r>
              <a:rPr lang="ja-JP" altLang="en-US" sz="2000" i="1" dirty="0"/>
              <a:t>母音，</a:t>
            </a:r>
            <a:endParaRPr lang="en-US" altLang="ja-JP" sz="2000" i="1" dirty="0"/>
          </a:p>
          <a:p>
            <a:r>
              <a:rPr lang="ja-JP" altLang="en-US" sz="2000" i="1" dirty="0">
                <a:solidFill>
                  <a:srgbClr val="FF0000"/>
                </a:solidFill>
              </a:rPr>
              <a:t>　　　　　　</a:t>
            </a:r>
            <a:r>
              <a:rPr lang="ja-JP" altLang="en-US" sz="2000" b="1" i="1" dirty="0">
                <a:solidFill>
                  <a:srgbClr val="0070C0"/>
                </a:solidFill>
              </a:rPr>
              <a:t>陰</a:t>
            </a:r>
            <a:r>
              <a:rPr lang="en-US" altLang="ja-JP" sz="2000" b="1" i="1" dirty="0">
                <a:solidFill>
                  <a:srgbClr val="0070C0"/>
                </a:solidFill>
              </a:rPr>
              <a:t>(-)</a:t>
            </a:r>
            <a:r>
              <a:rPr lang="ja-JP" altLang="en-US" sz="2000" i="1" dirty="0"/>
              <a:t>母音は</a:t>
            </a:r>
            <a:r>
              <a:rPr lang="ja-JP" altLang="en-US" sz="2000" b="1" i="1" dirty="0">
                <a:solidFill>
                  <a:srgbClr val="0070C0"/>
                </a:solidFill>
              </a:rPr>
              <a:t>陰</a:t>
            </a:r>
            <a:r>
              <a:rPr lang="en-US" altLang="ja-JP" sz="2000" b="1" i="1" dirty="0">
                <a:solidFill>
                  <a:srgbClr val="0070C0"/>
                </a:solidFill>
              </a:rPr>
              <a:t>(-)</a:t>
            </a:r>
            <a:r>
              <a:rPr lang="ja-JP" altLang="en-US" sz="2000" i="1" dirty="0"/>
              <a:t>母音同士</a:t>
            </a:r>
            <a:r>
              <a:rPr lang="en-US" altLang="ja-JP" sz="2000" i="1" dirty="0"/>
              <a:t>‼</a:t>
            </a:r>
            <a:endParaRPr lang="ja-JP" altLang="en-US" sz="2000" i="1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01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E0250F-8F4F-46F8-84A8-B82EACBB7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998" y="2368524"/>
            <a:ext cx="7905236" cy="3419233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ja-JP" altLang="en-US" sz="3000" dirty="0"/>
              <a:t>・</a:t>
            </a:r>
            <a:r>
              <a:rPr lang="ja-JP" altLang="en-US" sz="3000" b="1" dirty="0">
                <a:solidFill>
                  <a:srgbClr val="FF0000"/>
                </a:solidFill>
              </a:rPr>
              <a:t>陽</a:t>
            </a:r>
            <a:r>
              <a:rPr lang="en-US" altLang="ja-JP" sz="3000" b="1" dirty="0">
                <a:solidFill>
                  <a:srgbClr val="FF0000"/>
                </a:solidFill>
              </a:rPr>
              <a:t>(+</a:t>
            </a:r>
            <a:r>
              <a:rPr lang="ja-JP" altLang="en-US" sz="3000" b="1" dirty="0">
                <a:solidFill>
                  <a:srgbClr val="FF0000"/>
                </a:solidFill>
              </a:rPr>
              <a:t>；</a:t>
            </a:r>
            <a:r>
              <a:rPr lang="en-US" altLang="ja-JP" sz="3000" b="1" dirty="0">
                <a:solidFill>
                  <a:srgbClr val="FF0000"/>
                </a:solidFill>
              </a:rPr>
              <a:t>positive)</a:t>
            </a:r>
            <a:r>
              <a:rPr lang="ja-JP" altLang="en-US" sz="3000" dirty="0"/>
              <a:t>母音とは　</a:t>
            </a:r>
            <a:br>
              <a:rPr lang="en-US" altLang="ja-JP" sz="3000" dirty="0"/>
            </a:br>
            <a:r>
              <a:rPr lang="en-US" altLang="ja-JP" sz="3000" dirty="0"/>
              <a:t>                      </a:t>
            </a:r>
            <a:r>
              <a:rPr lang="ja-JP" altLang="en-US" sz="3000" dirty="0"/>
              <a:t>➡日が昇る東、明るい、右、地上、軽い</a:t>
            </a:r>
            <a:br>
              <a:rPr lang="en-US" altLang="ja-JP" sz="3000" dirty="0"/>
            </a:br>
            <a:r>
              <a:rPr lang="en-US" altLang="ja-JP" sz="3000" dirty="0"/>
              <a:t>                         </a:t>
            </a:r>
            <a:r>
              <a:rPr lang="ja-JP" altLang="en-US" sz="3000" dirty="0"/>
              <a:t>（</a:t>
            </a:r>
            <a:r>
              <a:rPr lang="en-US" altLang="ja-JP" sz="3000" dirty="0" err="1"/>
              <a:t>East,bright,right,aboveground,light,etc</a:t>
            </a:r>
            <a:r>
              <a:rPr lang="en-US" altLang="ja-JP" sz="3000" dirty="0"/>
              <a:t>.</a:t>
            </a:r>
            <a:r>
              <a:rPr lang="ja-JP" altLang="en-US" sz="3000" dirty="0"/>
              <a:t>）</a:t>
            </a:r>
            <a:br>
              <a:rPr lang="en-US" altLang="ja-JP" sz="3000" dirty="0"/>
            </a:br>
            <a:br>
              <a:rPr lang="en-US" altLang="ja-JP" sz="3000" dirty="0"/>
            </a:br>
            <a:br>
              <a:rPr lang="en-US" altLang="ja-JP" sz="3000" dirty="0"/>
            </a:br>
            <a:r>
              <a:rPr lang="ja-JP" altLang="en-US" sz="3000" dirty="0"/>
              <a:t>・</a:t>
            </a:r>
            <a:r>
              <a:rPr lang="ja-JP" altLang="en-US" sz="3000" b="1" dirty="0">
                <a:solidFill>
                  <a:schemeClr val="accent5"/>
                </a:solidFill>
              </a:rPr>
              <a:t>陰</a:t>
            </a:r>
            <a:r>
              <a:rPr lang="en-US" altLang="ja-JP" sz="3000" b="1" dirty="0">
                <a:solidFill>
                  <a:schemeClr val="accent5"/>
                </a:solidFill>
              </a:rPr>
              <a:t>(-</a:t>
            </a:r>
            <a:r>
              <a:rPr lang="ja-JP" altLang="en-US" sz="3000" b="1" dirty="0">
                <a:solidFill>
                  <a:schemeClr val="accent5"/>
                </a:solidFill>
              </a:rPr>
              <a:t>；</a:t>
            </a:r>
            <a:r>
              <a:rPr lang="en-US" altLang="ja-JP" sz="3000" b="1" dirty="0">
                <a:solidFill>
                  <a:schemeClr val="accent5"/>
                </a:solidFill>
              </a:rPr>
              <a:t>negative)</a:t>
            </a:r>
            <a:r>
              <a:rPr lang="ja-JP" altLang="en-US" sz="3000" dirty="0"/>
              <a:t>母音とは　</a:t>
            </a:r>
            <a:br>
              <a:rPr lang="en-US" altLang="ja-JP" sz="3000" dirty="0"/>
            </a:br>
            <a:r>
              <a:rPr lang="ja-JP" altLang="en-US" sz="3000" dirty="0"/>
              <a:t>　　　　　　　　➡日が沈む西、暗い、左、地下、重い</a:t>
            </a:r>
            <a:br>
              <a:rPr lang="en-US" altLang="ja-JP" sz="3000" dirty="0"/>
            </a:br>
            <a:r>
              <a:rPr lang="ja-JP" altLang="en-US" sz="3000" dirty="0"/>
              <a:t>　　　　　　　　　（</a:t>
            </a:r>
            <a:r>
              <a:rPr lang="en-US" altLang="ja-JP" sz="3000" dirty="0" err="1"/>
              <a:t>West,dark,left,undergroung,heavy,etc</a:t>
            </a:r>
            <a:r>
              <a:rPr lang="en-US" altLang="ja-JP" sz="3000" dirty="0"/>
              <a:t>.</a:t>
            </a:r>
            <a:r>
              <a:rPr lang="ja-JP" altLang="en-US" sz="3000" dirty="0"/>
              <a:t>）</a:t>
            </a:r>
            <a:br>
              <a:rPr lang="en-US" altLang="ja-JP" sz="3000" dirty="0"/>
            </a:br>
            <a:endParaRPr lang="ja-JP" altLang="en-US" sz="3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80F929-9F6B-40CD-BD97-0F898B61ADA2}"/>
              </a:ext>
            </a:extLst>
          </p:cNvPr>
          <p:cNvSpPr txBox="1"/>
          <p:nvPr/>
        </p:nvSpPr>
        <p:spPr>
          <a:xfrm>
            <a:off x="2614998" y="3351823"/>
            <a:ext cx="3842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>
                <a:solidFill>
                  <a:srgbClr val="FF0000"/>
                </a:solidFill>
              </a:rPr>
              <a:t>ㅏ   </a:t>
            </a:r>
            <a:r>
              <a:rPr lang="en-US" altLang="ko-KR" sz="3600" dirty="0"/>
              <a:t>(</a:t>
            </a:r>
            <a:r>
              <a:rPr lang="ko-KR" altLang="en-US" sz="3600" b="1" dirty="0">
                <a:solidFill>
                  <a:srgbClr val="FF0000"/>
                </a:solidFill>
              </a:rPr>
              <a:t>ㅑ</a:t>
            </a:r>
            <a:r>
              <a:rPr lang="en-US" altLang="ko-KR" sz="3600" dirty="0"/>
              <a:t>)</a:t>
            </a:r>
            <a:r>
              <a:rPr lang="en-US" altLang="ko-KR" sz="3600" b="1" dirty="0">
                <a:solidFill>
                  <a:srgbClr val="FF0000"/>
                </a:solidFill>
              </a:rPr>
              <a:t>    </a:t>
            </a:r>
            <a:r>
              <a:rPr lang="ko-KR" altLang="en-US" sz="3600" b="1" dirty="0">
                <a:solidFill>
                  <a:srgbClr val="FF0000"/>
                </a:solidFill>
              </a:rPr>
              <a:t>ㅗ    </a:t>
            </a:r>
            <a:endParaRPr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937440-5ABC-4514-8819-D2C984D96285}"/>
              </a:ext>
            </a:extLst>
          </p:cNvPr>
          <p:cNvSpPr txBox="1"/>
          <p:nvPr/>
        </p:nvSpPr>
        <p:spPr>
          <a:xfrm>
            <a:off x="2614998" y="5464591"/>
            <a:ext cx="3527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>
                <a:solidFill>
                  <a:schemeClr val="accent5"/>
                </a:solidFill>
              </a:rPr>
              <a:t>ㅓ</a:t>
            </a:r>
            <a:r>
              <a:rPr lang="ko-KR" altLang="en-US" sz="3600" b="1" dirty="0"/>
              <a:t>    </a:t>
            </a:r>
            <a:r>
              <a:rPr lang="en-US" altLang="ko-KR" sz="3600" dirty="0"/>
              <a:t>(</a:t>
            </a:r>
            <a:r>
              <a:rPr lang="ko-KR" altLang="en-US" sz="3600" b="1" dirty="0">
                <a:solidFill>
                  <a:schemeClr val="accent5"/>
                </a:solidFill>
              </a:rPr>
              <a:t>ㅕ</a:t>
            </a:r>
            <a:r>
              <a:rPr lang="en-US" altLang="ko-KR" sz="3600" dirty="0"/>
              <a:t>)</a:t>
            </a:r>
            <a:r>
              <a:rPr lang="ko-KR" altLang="en-US" sz="3600" b="1" dirty="0"/>
              <a:t>   </a:t>
            </a:r>
            <a:r>
              <a:rPr lang="ko-KR" altLang="en-US" sz="3600" b="1" dirty="0">
                <a:solidFill>
                  <a:schemeClr val="accent5"/>
                </a:solidFill>
              </a:rPr>
              <a:t>ㅜ</a:t>
            </a:r>
            <a:r>
              <a:rPr lang="ko-KR" altLang="en-US" sz="3600" b="1" dirty="0"/>
              <a:t>      </a:t>
            </a:r>
            <a:endParaRPr lang="ja-JP" altLang="en-US" sz="36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797830" y="568658"/>
            <a:ext cx="77584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>
                <a:solidFill>
                  <a:srgbClr val="7030A0"/>
                </a:solidFill>
              </a:rPr>
              <a:t>◆準備</a:t>
            </a:r>
            <a:r>
              <a:rPr lang="ja-JP" altLang="en-US" sz="2800">
                <a:solidFill>
                  <a:schemeClr val="accent2"/>
                </a:solidFill>
              </a:rPr>
              <a:t>　</a:t>
            </a:r>
            <a:endParaRPr lang="en-US" altLang="ja-JP" sz="280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800"/>
              <a:t>まず母音のイメージ（</a:t>
            </a:r>
            <a:r>
              <a:rPr lang="en-US" altLang="ja-JP" sz="2800"/>
              <a:t>Vowels Images</a:t>
            </a:r>
            <a:r>
              <a:rPr lang="ja-JP" altLang="en-US" sz="2800"/>
              <a:t>）をしっかりする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44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9708" y="586360"/>
            <a:ext cx="4424764" cy="547190"/>
          </a:xfrm>
        </p:spPr>
        <p:txBody>
          <a:bodyPr>
            <a:normAutofit/>
          </a:bodyPr>
          <a:lstStyle/>
          <a:p>
            <a:r>
              <a:rPr lang="ja-JP" altLang="en-US" sz="2700" dirty="0">
                <a:solidFill>
                  <a:srgbClr val="7030A0"/>
                </a:solidFill>
              </a:rPr>
              <a:t>◆</a:t>
            </a:r>
            <a:r>
              <a:rPr lang="ja-JP" altLang="en-US" sz="3000" b="1" dirty="0">
                <a:solidFill>
                  <a:srgbClr val="7030A0"/>
                </a:solidFill>
              </a:rPr>
              <a:t>複合母音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(diphthongs)</a:t>
            </a:r>
            <a:endParaRPr lang="ja-JP" alt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014470" y="4205708"/>
            <a:ext cx="6947008" cy="523667"/>
            <a:chOff x="1366516" y="1446835"/>
            <a:chExt cx="2744248" cy="385532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1377387" y="1446835"/>
              <a:ext cx="2733377" cy="385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b="1"/>
                <a:t>ㅔ  </a:t>
              </a:r>
              <a:r>
                <a:rPr lang="en-US" altLang="ja-JP" sz="2800" b="1"/>
                <a:t>[e]</a:t>
              </a:r>
              <a:r>
                <a:rPr lang="en-US" altLang="ja-JP" sz="2800"/>
                <a:t>  </a:t>
              </a:r>
              <a:r>
                <a:rPr lang="ja-JP" altLang="en-US" sz="2800">
                  <a:solidFill>
                    <a:schemeClr val="accent5"/>
                  </a:solidFill>
                </a:rPr>
                <a:t>➡</a:t>
              </a:r>
              <a:r>
                <a:rPr lang="ko-KR" altLang="en-US" sz="2800" b="1">
                  <a:solidFill>
                    <a:srgbClr val="0070C0"/>
                  </a:solidFill>
                </a:rPr>
                <a:t>ㅓ</a:t>
              </a:r>
              <a:r>
                <a:rPr lang="en-US" altLang="ko-KR" sz="2800" b="1">
                  <a:solidFill>
                    <a:srgbClr val="0070C0"/>
                  </a:solidFill>
                </a:rPr>
                <a:t>[</a:t>
              </a:r>
              <a:r>
                <a:rPr lang="en-US" altLang="ja-JP" sz="2800" b="1">
                  <a:solidFill>
                    <a:srgbClr val="0070C0"/>
                  </a:solidFill>
                </a:rPr>
                <a:t>ɔ]</a:t>
              </a:r>
              <a:r>
                <a:rPr lang="en-US" altLang="ko-KR" sz="2800" b="1"/>
                <a:t>  + </a:t>
              </a:r>
              <a:r>
                <a:rPr lang="ko-KR" altLang="en-US" sz="2800" b="1"/>
                <a:t>ㅣ</a:t>
              </a:r>
              <a:r>
                <a:rPr lang="en-US" altLang="ko-KR" sz="2800" b="1"/>
                <a:t>[i]</a:t>
              </a:r>
              <a:r>
                <a:rPr lang="ja-JP" altLang="en-US" sz="2700"/>
                <a:t>　</a:t>
              </a:r>
              <a:r>
                <a:rPr lang="en-US" altLang="ja-JP" sz="2700"/>
                <a:t>:</a:t>
              </a:r>
              <a:r>
                <a:rPr lang="ja-JP" altLang="en-US" sz="2700"/>
                <a:t>　日本語と同じ「エ」</a:t>
              </a:r>
              <a:endParaRPr lang="en-US" altLang="ko-KR" sz="270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366516" y="1458494"/>
              <a:ext cx="578734" cy="373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700" b="1" dirty="0">
                  <a:solidFill>
                    <a:srgbClr val="0070C0"/>
                  </a:solidFill>
                </a:rPr>
                <a:t>ㅓ</a:t>
              </a:r>
              <a:endParaRPr lang="en-US" altLang="ko-KR" sz="27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1019735" y="3478011"/>
            <a:ext cx="6947703" cy="523220"/>
            <a:chOff x="1366241" y="1446835"/>
            <a:chExt cx="2744523" cy="388852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1377387" y="1446835"/>
              <a:ext cx="2733377" cy="3888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b="1" dirty="0">
                  <a:solidFill>
                    <a:schemeClr val="accent6">
                      <a:lumMod val="75000"/>
                    </a:schemeClr>
                  </a:solidFill>
                </a:rPr>
                <a:t>ㅒ</a:t>
              </a:r>
              <a:r>
                <a:rPr lang="ko-KR" altLang="en-US" sz="2800" b="1" dirty="0"/>
                <a:t> </a:t>
              </a:r>
              <a:r>
                <a:rPr lang="en-US" altLang="ko-KR" sz="2800" b="1" dirty="0"/>
                <a:t>[</a:t>
              </a:r>
              <a:r>
                <a:rPr lang="ja-JP" altLang="en-US" sz="2800" b="1" dirty="0" err="1">
                  <a:solidFill>
                    <a:srgbClr val="FF0000"/>
                  </a:solidFill>
                </a:rPr>
                <a:t>ｊ</a:t>
              </a:r>
              <a:r>
                <a:rPr lang="en-US" altLang="ja-JP" sz="2800" b="1" dirty="0">
                  <a:solidFill>
                    <a:srgbClr val="FF0000"/>
                  </a:solidFill>
                </a:rPr>
                <a:t>ɛ</a:t>
              </a:r>
              <a:r>
                <a:rPr lang="en-US" altLang="ja-JP" sz="2800" b="1" dirty="0"/>
                <a:t>]</a:t>
              </a:r>
              <a:r>
                <a:rPr lang="en-US" altLang="ja-JP" sz="2800" dirty="0"/>
                <a:t>  </a:t>
              </a:r>
              <a:r>
                <a:rPr lang="ja-JP" altLang="en-US" sz="2800" dirty="0">
                  <a:solidFill>
                    <a:schemeClr val="accent5"/>
                  </a:solidFill>
                </a:rPr>
                <a:t>➡</a:t>
              </a:r>
              <a:r>
                <a:rPr lang="ko-KR" altLang="en-US" sz="2800" b="1" dirty="0">
                  <a:solidFill>
                    <a:srgbClr val="FF0000"/>
                  </a:solidFill>
                </a:rPr>
                <a:t>ㅑ</a:t>
              </a:r>
              <a:r>
                <a:rPr lang="en-US" altLang="ko-KR" sz="2800" b="1" dirty="0"/>
                <a:t>[</a:t>
              </a:r>
              <a:r>
                <a:rPr lang="ja-JP" altLang="en-US" sz="2800" b="1" dirty="0" err="1">
                  <a:solidFill>
                    <a:srgbClr val="FF0000"/>
                  </a:solidFill>
                </a:rPr>
                <a:t>ｊ</a:t>
              </a:r>
              <a:r>
                <a:rPr lang="en-US" altLang="ko-KR" sz="2800" b="1" dirty="0">
                  <a:solidFill>
                    <a:srgbClr val="FF0000"/>
                  </a:solidFill>
                </a:rPr>
                <a:t>a</a:t>
              </a:r>
              <a:r>
                <a:rPr lang="en-US" altLang="ko-KR" sz="2800" b="1" dirty="0"/>
                <a:t>]</a:t>
              </a:r>
              <a:r>
                <a:rPr lang="ko-KR" altLang="en-US" sz="2800" b="1" dirty="0"/>
                <a:t> </a:t>
              </a:r>
              <a:r>
                <a:rPr lang="en-US" altLang="ko-KR" sz="2800" b="1" dirty="0"/>
                <a:t>+ </a:t>
              </a:r>
              <a:r>
                <a:rPr lang="ko-KR" altLang="en-US" sz="2800" b="1" dirty="0">
                  <a:solidFill>
                    <a:schemeClr val="accent6">
                      <a:lumMod val="75000"/>
                    </a:schemeClr>
                  </a:solidFill>
                </a:rPr>
                <a:t>ㅣ</a:t>
              </a:r>
              <a:r>
                <a:rPr lang="en-US" altLang="ko-KR" sz="2800" b="1" dirty="0"/>
                <a:t>[</a:t>
              </a:r>
              <a:r>
                <a:rPr lang="en-US" altLang="ko-KR" sz="2800" b="1" dirty="0" err="1">
                  <a:solidFill>
                    <a:schemeClr val="accent6">
                      <a:lumMod val="75000"/>
                    </a:schemeClr>
                  </a:solidFill>
                </a:rPr>
                <a:t>i</a:t>
              </a:r>
              <a:r>
                <a:rPr lang="en-US" altLang="ko-KR" sz="2800" b="1" dirty="0"/>
                <a:t>]</a:t>
              </a:r>
              <a:r>
                <a:rPr lang="ja-JP" altLang="en-US" sz="2700" dirty="0"/>
                <a:t>　大きい口で「イ</a:t>
              </a:r>
              <a:r>
                <a:rPr lang="ja-JP" altLang="en-US" sz="2700" dirty="0">
                  <a:solidFill>
                    <a:srgbClr val="FF0000"/>
                  </a:solidFill>
                </a:rPr>
                <a:t>ェ</a:t>
              </a:r>
              <a:r>
                <a:rPr lang="ja-JP" altLang="en-US" sz="2700" dirty="0"/>
                <a:t>」</a:t>
              </a:r>
              <a:endParaRPr lang="en-US" altLang="ko-KR" sz="27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366241" y="1451783"/>
              <a:ext cx="578734" cy="377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700" b="1">
                  <a:solidFill>
                    <a:srgbClr val="FF0000"/>
                  </a:solidFill>
                </a:rPr>
                <a:t>ㅑ</a:t>
              </a:r>
              <a:endParaRPr lang="en-US" altLang="ko-KR" sz="2700" b="1">
                <a:solidFill>
                  <a:srgbClr val="FF0000"/>
                </a:solidFill>
              </a:endParaRPr>
            </a:p>
          </p:txBody>
        </p:sp>
      </p:grpSp>
      <p:sp>
        <p:nvSpPr>
          <p:cNvPr id="13" name="円/楕円 12"/>
          <p:cNvSpPr/>
          <p:nvPr/>
        </p:nvSpPr>
        <p:spPr>
          <a:xfrm>
            <a:off x="1014470" y="1291923"/>
            <a:ext cx="1211283" cy="697433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9708" y="5595525"/>
            <a:ext cx="7819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/>
              <a:t>※</a:t>
            </a:r>
            <a:r>
              <a:rPr lang="ja-JP" altLang="en-US" sz="2000"/>
              <a:t>韓国語で</a:t>
            </a:r>
            <a:r>
              <a:rPr lang="en-US" altLang="ko-KR" sz="2000" b="1"/>
              <a:t>[</a:t>
            </a:r>
            <a:r>
              <a:rPr lang="en-US" altLang="ja-JP" sz="2000" b="1">
                <a:solidFill>
                  <a:srgbClr val="FF0000"/>
                </a:solidFill>
              </a:rPr>
              <a:t>ɛ</a:t>
            </a:r>
            <a:r>
              <a:rPr lang="en-US" altLang="ja-JP" sz="2000" b="1"/>
              <a:t>]</a:t>
            </a:r>
            <a:r>
              <a:rPr lang="ja-JP" altLang="en-US" sz="2000"/>
              <a:t>と</a:t>
            </a:r>
            <a:r>
              <a:rPr lang="en-US" altLang="ja-JP" sz="2000" b="1"/>
              <a:t>[</a:t>
            </a:r>
            <a:r>
              <a:rPr lang="en-US" altLang="ja-JP" sz="2000" b="1">
                <a:solidFill>
                  <a:schemeClr val="accent5"/>
                </a:solidFill>
              </a:rPr>
              <a:t>e</a:t>
            </a:r>
            <a:r>
              <a:rPr lang="en-US" altLang="ja-JP" sz="2000" b="1"/>
              <a:t>]</a:t>
            </a:r>
            <a:r>
              <a:rPr lang="ja-JP" altLang="en-US" sz="2000"/>
              <a:t>との発音の違いは，理論上の違いはありますが，</a:t>
            </a:r>
            <a:endParaRPr lang="en-US" altLang="ja-JP" sz="2000"/>
          </a:p>
          <a:p>
            <a:r>
              <a:rPr lang="en-US" altLang="ja-JP" sz="2000"/>
              <a:t>     </a:t>
            </a:r>
            <a:r>
              <a:rPr lang="ja-JP" altLang="en-US" sz="2000"/>
              <a:t>若者を中心にその区別はほとんどなくなっています。</a:t>
            </a:r>
            <a:endParaRPr lang="ja-JP" altLang="en-US" sz="2000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1013937" y="4864641"/>
            <a:ext cx="6947541" cy="523220"/>
            <a:chOff x="1366305" y="1446835"/>
            <a:chExt cx="2744459" cy="388853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1377387" y="1446835"/>
              <a:ext cx="2733377" cy="388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b="1"/>
                <a:t>ㅖ </a:t>
              </a:r>
              <a:r>
                <a:rPr lang="en-US" altLang="ja-JP" sz="2800" b="1"/>
                <a:t>[</a:t>
              </a:r>
              <a:r>
                <a:rPr lang="ja-JP" altLang="en-US" sz="2800" b="1"/>
                <a:t>ｊ</a:t>
              </a:r>
              <a:r>
                <a:rPr lang="en-US" altLang="ja-JP" sz="2800" b="1"/>
                <a:t>e]  </a:t>
              </a:r>
              <a:r>
                <a:rPr lang="ja-JP" altLang="en-US" sz="2800" b="1">
                  <a:solidFill>
                    <a:schemeClr val="accent5"/>
                  </a:solidFill>
                </a:rPr>
                <a:t>➡</a:t>
              </a:r>
              <a:r>
                <a:rPr lang="ko-KR" altLang="en-US" sz="2800" b="1">
                  <a:solidFill>
                    <a:srgbClr val="0070C0"/>
                  </a:solidFill>
                </a:rPr>
                <a:t>ㅕ</a:t>
              </a:r>
              <a:r>
                <a:rPr lang="en-US" altLang="ko-KR" sz="2800" b="1">
                  <a:solidFill>
                    <a:srgbClr val="0070C0"/>
                  </a:solidFill>
                </a:rPr>
                <a:t>[</a:t>
              </a:r>
              <a:r>
                <a:rPr lang="ja-JP" altLang="en-US" sz="2800" b="1">
                  <a:solidFill>
                    <a:srgbClr val="0070C0"/>
                  </a:solidFill>
                </a:rPr>
                <a:t>ｊ</a:t>
              </a:r>
              <a:r>
                <a:rPr lang="en-US" altLang="ja-JP" sz="2800" b="1">
                  <a:solidFill>
                    <a:srgbClr val="0070C0"/>
                  </a:solidFill>
                </a:rPr>
                <a:t>ɔ]</a:t>
              </a:r>
              <a:r>
                <a:rPr lang="en-US" altLang="ko-KR" sz="2800" b="1"/>
                <a:t> + </a:t>
              </a:r>
              <a:r>
                <a:rPr lang="ko-KR" altLang="en-US" sz="2800" b="1"/>
                <a:t>ㅣ</a:t>
              </a:r>
              <a:r>
                <a:rPr lang="en-US" altLang="ko-KR" sz="2800" b="1"/>
                <a:t>[i]</a:t>
              </a:r>
              <a:r>
                <a:rPr lang="ja-JP" altLang="en-US" sz="2800" b="1"/>
                <a:t>  </a:t>
              </a:r>
              <a:r>
                <a:rPr lang="ja-JP" altLang="en-US" sz="2700" b="1"/>
                <a:t>：　</a:t>
              </a:r>
              <a:r>
                <a:rPr lang="ja-JP" altLang="en-US" sz="2700"/>
                <a:t>日本語と同じ「イ</a:t>
              </a:r>
              <a:r>
                <a:rPr lang="ja-JP" altLang="en-US" sz="2700">
                  <a:solidFill>
                    <a:srgbClr val="0070C0"/>
                  </a:solidFill>
                </a:rPr>
                <a:t>ェ</a:t>
              </a:r>
              <a:r>
                <a:rPr lang="ja-JP" altLang="en-US" sz="2700"/>
                <a:t>」</a:t>
              </a:r>
              <a:endParaRPr lang="en-US" altLang="ko-KR" sz="270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366305" y="1452611"/>
              <a:ext cx="578734" cy="377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700" b="1">
                  <a:solidFill>
                    <a:srgbClr val="0070C0"/>
                  </a:solidFill>
                </a:rPr>
                <a:t>ㅕ</a:t>
              </a:r>
              <a:endParaRPr lang="en-US" altLang="ko-KR" sz="2700" b="1">
                <a:solidFill>
                  <a:srgbClr val="0070C0"/>
                </a:solidFill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1046628" y="1387912"/>
            <a:ext cx="6537513" cy="1384995"/>
            <a:chOff x="1035354" y="1634220"/>
            <a:chExt cx="3832481" cy="1384995"/>
          </a:xfrm>
        </p:grpSpPr>
        <p:sp>
          <p:nvSpPr>
            <p:cNvPr id="3" name="正方形/長方形 2"/>
            <p:cNvSpPr/>
            <p:nvPr/>
          </p:nvSpPr>
          <p:spPr>
            <a:xfrm>
              <a:off x="1059232" y="1634220"/>
              <a:ext cx="3808603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2800" b="1">
                  <a:solidFill>
                    <a:schemeClr val="accent6">
                      <a:lumMod val="50000"/>
                    </a:schemeClr>
                  </a:solidFill>
                </a:rPr>
                <a:t>ㅐ</a:t>
              </a:r>
              <a:r>
                <a:rPr lang="ko-KR" altLang="en-US" sz="2800" b="1"/>
                <a:t> </a:t>
              </a:r>
              <a:r>
                <a:rPr lang="en-US" altLang="ko-KR" sz="2800" b="1"/>
                <a:t>[</a:t>
              </a:r>
              <a:r>
                <a:rPr lang="en-US" altLang="ja-JP" sz="2800" b="1">
                  <a:solidFill>
                    <a:srgbClr val="FF0000"/>
                  </a:solidFill>
                </a:rPr>
                <a:t>ɛ</a:t>
              </a:r>
              <a:r>
                <a:rPr lang="en-US" altLang="ja-JP" sz="2800" b="1"/>
                <a:t>]</a:t>
              </a:r>
              <a:r>
                <a:rPr lang="ja-JP" altLang="en-US" sz="2800" b="1"/>
                <a:t>　</a:t>
              </a:r>
              <a:r>
                <a:rPr lang="ja-JP" altLang="en-US" sz="2800" b="1">
                  <a:solidFill>
                    <a:schemeClr val="accent5"/>
                  </a:solidFill>
                </a:rPr>
                <a:t>➡</a:t>
              </a:r>
              <a:r>
                <a:rPr lang="ja-JP" altLang="en-US" sz="2800" b="1"/>
                <a:t> </a:t>
              </a:r>
              <a:r>
                <a:rPr lang="ko-KR" altLang="en-US" sz="2800" b="1">
                  <a:solidFill>
                    <a:srgbClr val="FF0000"/>
                  </a:solidFill>
                </a:rPr>
                <a:t>ㅏ</a:t>
              </a:r>
              <a:r>
                <a:rPr lang="en-US" altLang="ko-KR" sz="2800" b="1"/>
                <a:t>[</a:t>
              </a:r>
              <a:r>
                <a:rPr lang="en-US" altLang="ko-KR" sz="2800" b="1">
                  <a:solidFill>
                    <a:srgbClr val="FF0000"/>
                  </a:solidFill>
                </a:rPr>
                <a:t>a</a:t>
              </a:r>
              <a:r>
                <a:rPr lang="en-US" altLang="ko-KR" sz="2800" b="1"/>
                <a:t>]</a:t>
              </a:r>
              <a:r>
                <a:rPr lang="ko-KR" altLang="en-US" sz="2800" b="1"/>
                <a:t> </a:t>
              </a:r>
              <a:r>
                <a:rPr lang="en-US" altLang="ko-KR" sz="2800" b="1"/>
                <a:t>+ </a:t>
              </a:r>
              <a:r>
                <a:rPr lang="ko-KR" altLang="en-US" sz="2800" b="1">
                  <a:solidFill>
                    <a:schemeClr val="accent6">
                      <a:lumMod val="75000"/>
                    </a:schemeClr>
                  </a:solidFill>
                </a:rPr>
                <a:t>ㅣ</a:t>
              </a:r>
              <a:r>
                <a:rPr lang="en-US" altLang="ko-KR" sz="2800" b="1"/>
                <a:t>[</a:t>
              </a:r>
              <a:r>
                <a:rPr lang="en-US" altLang="ko-KR" sz="2800" b="1">
                  <a:solidFill>
                    <a:schemeClr val="accent6">
                      <a:lumMod val="75000"/>
                    </a:schemeClr>
                  </a:solidFill>
                </a:rPr>
                <a:t>i</a:t>
              </a:r>
              <a:r>
                <a:rPr lang="en-US" altLang="ko-KR" sz="2800" b="1"/>
                <a:t>]</a:t>
              </a:r>
              <a:r>
                <a:rPr lang="ja-JP" altLang="en-US" sz="2800" b="1"/>
                <a:t>　</a:t>
              </a:r>
              <a:r>
                <a:rPr lang="en-US" altLang="ja-JP" sz="2800" b="1"/>
                <a:t>:</a:t>
              </a:r>
              <a:r>
                <a:rPr lang="ja-JP" altLang="en-US" sz="2800" b="1"/>
                <a:t>　</a:t>
              </a:r>
              <a:r>
                <a:rPr lang="ja-JP" altLang="en-US" sz="2800"/>
                <a:t>「ア」の口で「エ」</a:t>
              </a:r>
              <a:endParaRPr lang="en-US" altLang="ko-KR" sz="2800"/>
            </a:p>
            <a:p>
              <a:r>
                <a:rPr lang="en-US" altLang="ko-KR" sz="2800" b="1"/>
                <a:t> </a:t>
              </a:r>
              <a:r>
                <a:rPr lang="ja-JP" altLang="en-US" sz="2800" b="1"/>
                <a:t> </a:t>
              </a:r>
              <a:r>
                <a:rPr lang="en-US" altLang="ko-KR" sz="2800" b="1"/>
                <a:t> </a:t>
              </a:r>
              <a:endParaRPr lang="ja-JP" altLang="en-US" sz="2800"/>
            </a:p>
            <a:p>
              <a:r>
                <a:rPr lang="ja-JP" altLang="en-US" sz="2800" b="1"/>
                <a:t>　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035354" y="1634220"/>
              <a:ext cx="6723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b="1">
                  <a:solidFill>
                    <a:srgbClr val="FF0000"/>
                  </a:solidFill>
                </a:rPr>
                <a:t>ㅏ</a:t>
              </a:r>
              <a:endParaRPr lang="en-US" altLang="ko-KR" sz="2800" b="1">
                <a:solidFill>
                  <a:srgbClr val="FF0000"/>
                </a:solidFill>
              </a:endParaRPr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1355927" y="2009181"/>
            <a:ext cx="71350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➤すでに知っていることから連想しましょう！　　</a:t>
            </a:r>
            <a:endParaRPr lang="en-US" altLang="ja-JP" sz="2800" dirty="0"/>
          </a:p>
          <a:p>
            <a:r>
              <a:rPr lang="ja-JP" altLang="en-US" sz="2800" dirty="0"/>
              <a:t>   ①英語の</a:t>
            </a:r>
            <a:r>
              <a:rPr lang="en-US" altLang="ja-JP" sz="2800" b="1" u="sng" dirty="0">
                <a:solidFill>
                  <a:srgbClr val="FF0000"/>
                </a:solidFill>
              </a:rPr>
              <a:t>a</a:t>
            </a:r>
            <a:r>
              <a:rPr lang="en-US" altLang="ja-JP" sz="2800" b="1" u="sng" dirty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US" altLang="ja-JP" sz="2800" dirty="0"/>
              <a:t>r, ch</a:t>
            </a:r>
            <a:r>
              <a:rPr lang="en-US" altLang="ja-JP" sz="2800" b="1" u="sng" dirty="0">
                <a:solidFill>
                  <a:srgbClr val="FF0000"/>
                </a:solidFill>
              </a:rPr>
              <a:t>a</a:t>
            </a:r>
            <a:r>
              <a:rPr lang="en-US" altLang="ja-JP" sz="2800" b="1" u="sng" dirty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US" altLang="ja-JP" sz="2800" dirty="0"/>
              <a:t>r </a:t>
            </a:r>
            <a:r>
              <a:rPr lang="ja-JP" altLang="en-US" sz="2800" dirty="0">
                <a:solidFill>
                  <a:schemeClr val="accent5"/>
                </a:solidFill>
              </a:rPr>
              <a:t>➡ </a:t>
            </a:r>
            <a:r>
              <a:rPr lang="en-US" altLang="ko-KR" sz="2800" dirty="0"/>
              <a:t>[</a:t>
            </a:r>
            <a:r>
              <a:rPr lang="en-US" altLang="ja-JP" sz="2800" b="1" dirty="0">
                <a:solidFill>
                  <a:srgbClr val="FF0000"/>
                </a:solidFill>
              </a:rPr>
              <a:t>ɛ</a:t>
            </a:r>
            <a:r>
              <a:rPr lang="en-US" altLang="ja-JP" sz="2800" dirty="0"/>
              <a:t>]</a:t>
            </a:r>
          </a:p>
          <a:p>
            <a:r>
              <a:rPr lang="ja-JP" altLang="en-US" sz="2800" dirty="0"/>
              <a:t>   ②日本語の「～ない」</a:t>
            </a:r>
            <a:r>
              <a:rPr lang="en-US" altLang="ja-JP" sz="2800" dirty="0"/>
              <a:t>[</a:t>
            </a:r>
            <a:r>
              <a:rPr lang="en-US" altLang="ja-JP" sz="2800" dirty="0" err="1"/>
              <a:t>nai</a:t>
            </a:r>
            <a:r>
              <a:rPr lang="en-US" altLang="ja-JP" sz="2800" dirty="0"/>
              <a:t>]</a:t>
            </a:r>
            <a:r>
              <a:rPr lang="ja-JP" altLang="en-US" sz="2800" dirty="0"/>
              <a:t>➡「～ねー」</a:t>
            </a:r>
            <a:r>
              <a:rPr lang="en-US" altLang="ja-JP" sz="2800" dirty="0"/>
              <a:t>[</a:t>
            </a:r>
            <a:r>
              <a:rPr lang="en-US" altLang="ja-JP" sz="2800" dirty="0" err="1"/>
              <a:t>n</a:t>
            </a:r>
            <a:r>
              <a:rPr lang="en-US" altLang="ja-JP" sz="2800" b="1" dirty="0" err="1">
                <a:solidFill>
                  <a:srgbClr val="FF0000"/>
                </a:solidFill>
              </a:rPr>
              <a:t>ɛ</a:t>
            </a:r>
            <a:r>
              <a:rPr lang="en-US" altLang="ja-JP" sz="2800" dirty="0"/>
              <a:t>]</a:t>
            </a:r>
            <a:endParaRPr lang="ja-JP" altLang="en-US" sz="2800" dirty="0"/>
          </a:p>
        </p:txBody>
      </p:sp>
      <p:sp>
        <p:nvSpPr>
          <p:cNvPr id="22" name="正方形/長方形 21"/>
          <p:cNvSpPr/>
          <p:nvPr/>
        </p:nvSpPr>
        <p:spPr>
          <a:xfrm rot="21083257">
            <a:off x="7175697" y="902082"/>
            <a:ext cx="623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>
                <a:solidFill>
                  <a:srgbClr val="FFC000"/>
                </a:solidFill>
              </a:rPr>
              <a:t>？</a:t>
            </a:r>
            <a:endParaRPr lang="ja-JP" altLang="en-US" sz="3600">
              <a:solidFill>
                <a:srgbClr val="FFC000"/>
              </a:solidFill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996382" y="4104533"/>
            <a:ext cx="1211283" cy="697433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5" name="スライド番号プレースホルダー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14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1" grpId="0"/>
      <p:bldP spid="22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951858" y="2932733"/>
            <a:ext cx="75749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b="1">
                <a:solidFill>
                  <a:srgbClr val="0070C0"/>
                </a:solidFill>
              </a:rPr>
              <a:t>ㅝ</a:t>
            </a:r>
            <a:r>
              <a:rPr lang="ko-KR" altLang="en-US" sz="2800" b="1"/>
              <a:t>  </a:t>
            </a:r>
            <a:r>
              <a:rPr lang="en-US" altLang="ko-KR" sz="2800" b="1"/>
              <a:t>[w</a:t>
            </a:r>
            <a:r>
              <a:rPr lang="en-US" altLang="ja-JP" sz="2800" b="1"/>
              <a:t>ɔ]</a:t>
            </a:r>
            <a:r>
              <a:rPr lang="en-US" altLang="ko-KR" sz="2800" b="1"/>
              <a:t> </a:t>
            </a:r>
            <a:r>
              <a:rPr lang="ja-JP" altLang="en-US" sz="2800" b="1">
                <a:solidFill>
                  <a:schemeClr val="accent5"/>
                </a:solidFill>
              </a:rPr>
              <a:t>➡</a:t>
            </a:r>
            <a:r>
              <a:rPr lang="ja-JP" altLang="en-US" sz="2800" b="1"/>
              <a:t> </a:t>
            </a:r>
            <a:r>
              <a:rPr lang="ko-KR" altLang="en-US" sz="2800" b="1">
                <a:solidFill>
                  <a:srgbClr val="0070C0"/>
                </a:solidFill>
              </a:rPr>
              <a:t>ㅜ</a:t>
            </a:r>
            <a:r>
              <a:rPr lang="en-US" altLang="ko-KR" sz="2800" b="1"/>
              <a:t>[</a:t>
            </a:r>
            <a:r>
              <a:rPr lang="en-US" altLang="ko-KR" sz="2800" b="1">
                <a:solidFill>
                  <a:srgbClr val="0070C0"/>
                </a:solidFill>
              </a:rPr>
              <a:t>u</a:t>
            </a:r>
            <a:r>
              <a:rPr lang="en-US" altLang="ko-KR" sz="2800" b="1"/>
              <a:t>]</a:t>
            </a:r>
            <a:r>
              <a:rPr lang="ko-KR" altLang="en-US" sz="2800" b="1"/>
              <a:t> </a:t>
            </a:r>
            <a:r>
              <a:rPr lang="en-US" altLang="ko-KR" sz="2800" b="1"/>
              <a:t>+</a:t>
            </a:r>
            <a:r>
              <a:rPr lang="ko-KR" altLang="en-US" sz="2800" b="1">
                <a:solidFill>
                  <a:srgbClr val="0070C0"/>
                </a:solidFill>
              </a:rPr>
              <a:t>ㅓ</a:t>
            </a:r>
            <a:r>
              <a:rPr lang="en-US" altLang="ko-KR" sz="2800" b="1"/>
              <a:t>[</a:t>
            </a:r>
            <a:r>
              <a:rPr lang="en-US" altLang="ja-JP" sz="2800" b="1">
                <a:solidFill>
                  <a:srgbClr val="0070C0"/>
                </a:solidFill>
              </a:rPr>
              <a:t>ɔ</a:t>
            </a:r>
            <a:r>
              <a:rPr lang="en-US" altLang="ja-JP" sz="2800" b="1"/>
              <a:t>]</a:t>
            </a:r>
            <a:r>
              <a:rPr lang="ja-JP" altLang="en-US" sz="2800" b="1"/>
              <a:t> </a:t>
            </a:r>
            <a:r>
              <a:rPr lang="ja-JP" altLang="en-US" sz="2800"/>
              <a:t>： ウの口からオ</a:t>
            </a:r>
            <a:r>
              <a:rPr lang="en-US" altLang="ja-JP" sz="2800"/>
              <a:t>[</a:t>
            </a:r>
            <a:r>
              <a:rPr lang="en-US" altLang="ja-JP" sz="2800">
                <a:solidFill>
                  <a:srgbClr val="0070C0"/>
                </a:solidFill>
              </a:rPr>
              <a:t>ɔ</a:t>
            </a:r>
            <a:r>
              <a:rPr lang="en-US" altLang="ja-JP" sz="2800"/>
              <a:t>]</a:t>
            </a:r>
            <a:r>
              <a:rPr lang="ja-JP" altLang="en-US" sz="2800"/>
              <a:t>⇒ウ</a:t>
            </a:r>
            <a:r>
              <a:rPr lang="ja-JP" altLang="en-US" sz="2400">
                <a:solidFill>
                  <a:schemeClr val="accent5"/>
                </a:solidFill>
              </a:rPr>
              <a:t>ォ</a:t>
            </a:r>
            <a:r>
              <a:rPr lang="ko-KR" altLang="en-US" sz="2800"/>
              <a:t>  </a:t>
            </a:r>
            <a:endParaRPr lang="ja-JP" altLang="en-US" sz="2800"/>
          </a:p>
        </p:txBody>
      </p:sp>
      <p:grpSp>
        <p:nvGrpSpPr>
          <p:cNvPr id="14" name="グループ化 13"/>
          <p:cNvGrpSpPr/>
          <p:nvPr/>
        </p:nvGrpSpPr>
        <p:grpSpPr>
          <a:xfrm>
            <a:off x="2221991" y="2145248"/>
            <a:ext cx="6007610" cy="648038"/>
            <a:chOff x="1180617" y="2567201"/>
            <a:chExt cx="8010143" cy="844603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1180617" y="2567201"/>
              <a:ext cx="8010143" cy="839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2700" b="1">
                  <a:solidFill>
                    <a:schemeClr val="accent5"/>
                  </a:solidFill>
                </a:rPr>
                <a:t>➡ </a:t>
              </a:r>
              <a:r>
                <a:rPr lang="ko-KR" altLang="en-US" sz="2700" b="1">
                  <a:solidFill>
                    <a:srgbClr val="FF0000"/>
                  </a:solidFill>
                </a:rPr>
                <a:t>ㅗ</a:t>
              </a:r>
              <a:r>
                <a:rPr lang="en-US" altLang="ko-KR" sz="2700" b="1"/>
                <a:t>[</a:t>
              </a:r>
              <a:r>
                <a:rPr lang="en-US" altLang="ko-KR" sz="2700" b="1">
                  <a:solidFill>
                    <a:srgbClr val="FF0000"/>
                  </a:solidFill>
                </a:rPr>
                <a:t>o</a:t>
              </a:r>
              <a:r>
                <a:rPr lang="en-US" altLang="ko-KR" sz="2700" b="1"/>
                <a:t>]</a:t>
              </a:r>
              <a:r>
                <a:rPr lang="ko-KR" altLang="en-US" sz="2700" b="1"/>
                <a:t> </a:t>
              </a:r>
              <a:r>
                <a:rPr lang="en-US" altLang="ko-KR" sz="2700" b="1"/>
                <a:t>+ </a:t>
              </a:r>
              <a:r>
                <a:rPr lang="ko-KR" altLang="en-US" sz="2700" b="1"/>
                <a:t>ㅐ</a:t>
              </a:r>
              <a:r>
                <a:rPr lang="en-US" altLang="ko-KR" sz="2700" b="1"/>
                <a:t>[</a:t>
              </a:r>
              <a:r>
                <a:rPr lang="en-US" altLang="ja-JP" sz="2700" b="1">
                  <a:solidFill>
                    <a:srgbClr val="FF0000"/>
                  </a:solidFill>
                </a:rPr>
                <a:t>ɛ</a:t>
              </a:r>
              <a:r>
                <a:rPr lang="en-US" altLang="ja-JP" sz="2700" b="1"/>
                <a:t>]</a:t>
              </a:r>
              <a:r>
                <a:rPr lang="ja-JP" altLang="en-US" sz="2700" b="1"/>
                <a:t> </a:t>
              </a:r>
              <a:r>
                <a:rPr lang="ja-JP" altLang="en-US" sz="2700"/>
                <a:t>： オの口から</a:t>
              </a:r>
              <a:r>
                <a:rPr lang="ja-JP" altLang="en-US" sz="2700">
                  <a:solidFill>
                    <a:srgbClr val="FF0000"/>
                  </a:solidFill>
                </a:rPr>
                <a:t>エ</a:t>
              </a:r>
              <a:r>
                <a:rPr lang="en-US" altLang="ja-JP" sz="2700">
                  <a:solidFill>
                    <a:srgbClr val="FF0000"/>
                  </a:solidFill>
                </a:rPr>
                <a:t>[ɛ]</a:t>
              </a:r>
              <a:r>
                <a:rPr lang="ja-JP" altLang="en-US" sz="2700"/>
                <a:t>⇒ウ</a:t>
              </a:r>
              <a:r>
                <a:rPr lang="ja-JP" altLang="en-US" sz="2400">
                  <a:solidFill>
                    <a:srgbClr val="FF0000"/>
                  </a:solidFill>
                </a:rPr>
                <a:t>ェ</a:t>
              </a:r>
              <a:endParaRPr lang="en-US" altLang="ko-KR" sz="2400">
                <a:solidFill>
                  <a:srgbClr val="FF0000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126311" y="2734696"/>
              <a:ext cx="609753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700" b="1">
                  <a:solidFill>
                    <a:srgbClr val="FF0000"/>
                  </a:solidFill>
                </a:rPr>
                <a:t>ㅏ</a:t>
              </a:r>
              <a:endParaRPr lang="ja-JP" altLang="en-US" sz="27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2214247" y="3767494"/>
            <a:ext cx="7046017" cy="738664"/>
            <a:chOff x="1184572" y="4250673"/>
            <a:chExt cx="9394689" cy="984885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1184572" y="4250673"/>
              <a:ext cx="9394689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2800" b="1">
                  <a:solidFill>
                    <a:schemeClr val="accent5"/>
                  </a:solidFill>
                </a:rPr>
                <a:t>➡</a:t>
              </a:r>
              <a:r>
                <a:rPr lang="ja-JP" altLang="en-US" sz="2800" b="1"/>
                <a:t> </a:t>
              </a:r>
              <a:r>
                <a:rPr lang="ko-KR" altLang="en-US" sz="2800" b="1">
                  <a:solidFill>
                    <a:srgbClr val="0070C0"/>
                  </a:solidFill>
                </a:rPr>
                <a:t>ㅜ</a:t>
              </a:r>
              <a:r>
                <a:rPr lang="en-US" altLang="ko-KR" sz="2800" b="1"/>
                <a:t>[</a:t>
              </a:r>
              <a:r>
                <a:rPr lang="en-US" altLang="ko-KR" sz="2800" b="1">
                  <a:solidFill>
                    <a:srgbClr val="0070C0"/>
                  </a:solidFill>
                </a:rPr>
                <a:t>u</a:t>
              </a:r>
              <a:r>
                <a:rPr lang="en-US" altLang="ko-KR" sz="2800" b="1"/>
                <a:t>]</a:t>
              </a:r>
              <a:r>
                <a:rPr lang="ko-KR" altLang="en-US" sz="2800" b="1"/>
                <a:t> </a:t>
              </a:r>
              <a:r>
                <a:rPr lang="en-US" altLang="ko-KR" sz="2800" b="1"/>
                <a:t>+ </a:t>
              </a:r>
              <a:r>
                <a:rPr lang="ko-KR" altLang="en-US" sz="2800" b="1"/>
                <a:t>ㅔ</a:t>
              </a:r>
              <a:r>
                <a:rPr lang="en-US" altLang="ko-KR" sz="2800" b="1"/>
                <a:t>[</a:t>
              </a:r>
              <a:r>
                <a:rPr lang="en-US" altLang="ko-KR" sz="2800" b="1">
                  <a:solidFill>
                    <a:schemeClr val="accent5"/>
                  </a:solidFill>
                </a:rPr>
                <a:t>e</a:t>
              </a:r>
              <a:r>
                <a:rPr lang="en-US" altLang="ko-KR" sz="2800" b="1"/>
                <a:t>] </a:t>
              </a:r>
              <a:r>
                <a:rPr lang="ja-JP" altLang="en-US" sz="2800"/>
                <a:t>：ウの口から</a:t>
              </a:r>
              <a:r>
                <a:rPr lang="ja-JP" altLang="en-US" sz="2800">
                  <a:solidFill>
                    <a:schemeClr val="accent1">
                      <a:lumMod val="75000"/>
                    </a:schemeClr>
                  </a:solidFill>
                </a:rPr>
                <a:t>エ</a:t>
              </a:r>
              <a:r>
                <a:rPr lang="en-US" altLang="ja-JP" sz="2800">
                  <a:solidFill>
                    <a:schemeClr val="accent1">
                      <a:lumMod val="75000"/>
                    </a:schemeClr>
                  </a:solidFill>
                </a:rPr>
                <a:t>[e]</a:t>
              </a:r>
              <a:r>
                <a:rPr lang="ja-JP" altLang="en-US" sz="2800"/>
                <a:t>⇒ウ</a:t>
              </a:r>
              <a:r>
                <a:rPr lang="ja-JP" altLang="en-US" sz="2400">
                  <a:solidFill>
                    <a:schemeClr val="accent1">
                      <a:lumMod val="75000"/>
                    </a:schemeClr>
                  </a:solidFill>
                </a:rPr>
                <a:t>ェ</a:t>
              </a:r>
              <a:r>
                <a:rPr lang="ko-KR" altLang="en-US" sz="2800"/>
                <a:t>  </a:t>
              </a:r>
              <a:endParaRPr lang="ja-JP" altLang="en-US" sz="280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214175" y="4454300"/>
              <a:ext cx="605743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700" b="1">
                  <a:solidFill>
                    <a:srgbClr val="0070C0"/>
                  </a:solidFill>
                </a:rPr>
                <a:t>ㅓ</a:t>
              </a:r>
              <a:endParaRPr lang="en-US" altLang="ko-KR" sz="2700" b="1">
                <a:solidFill>
                  <a:srgbClr val="0070C0"/>
                </a:solidFill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 rot="21040380">
            <a:off x="4767745" y="425983"/>
            <a:ext cx="4377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i="1" dirty="0"/>
              <a:t>鉄則！</a:t>
            </a:r>
            <a:r>
              <a:rPr lang="ja-JP" altLang="en-US" sz="2000" b="1" i="1" dirty="0">
                <a:solidFill>
                  <a:srgbClr val="FF0000"/>
                </a:solidFill>
              </a:rPr>
              <a:t>陽</a:t>
            </a:r>
            <a:r>
              <a:rPr lang="en-US" altLang="ja-JP" sz="2000" b="1" i="1" dirty="0">
                <a:solidFill>
                  <a:srgbClr val="FF0000"/>
                </a:solidFill>
              </a:rPr>
              <a:t>(+)</a:t>
            </a:r>
            <a:r>
              <a:rPr lang="ja-JP" altLang="en-US" sz="2000" i="1" dirty="0"/>
              <a:t>母音は</a:t>
            </a:r>
            <a:r>
              <a:rPr lang="ja-JP" altLang="en-US" sz="2000" b="1" i="1" dirty="0">
                <a:solidFill>
                  <a:srgbClr val="FF0000"/>
                </a:solidFill>
              </a:rPr>
              <a:t>陽</a:t>
            </a:r>
            <a:r>
              <a:rPr lang="en-US" altLang="ja-JP" sz="2000" b="1" i="1" dirty="0">
                <a:solidFill>
                  <a:srgbClr val="FF0000"/>
                </a:solidFill>
              </a:rPr>
              <a:t>(+)</a:t>
            </a:r>
            <a:r>
              <a:rPr lang="ja-JP" altLang="en-US" sz="2000" i="1" dirty="0"/>
              <a:t>母音，</a:t>
            </a:r>
            <a:endParaRPr lang="en-US" altLang="ja-JP" sz="2000" i="1" dirty="0"/>
          </a:p>
          <a:p>
            <a:r>
              <a:rPr lang="ja-JP" altLang="en-US" sz="2000" i="1" dirty="0">
                <a:solidFill>
                  <a:srgbClr val="FF0000"/>
                </a:solidFill>
              </a:rPr>
              <a:t>　　　　　　</a:t>
            </a:r>
            <a:r>
              <a:rPr lang="ja-JP" altLang="en-US" sz="2000" b="1" i="1" dirty="0">
                <a:solidFill>
                  <a:srgbClr val="0070C0"/>
                </a:solidFill>
              </a:rPr>
              <a:t>陰</a:t>
            </a:r>
            <a:r>
              <a:rPr lang="en-US" altLang="ja-JP" sz="2000" b="1" i="1" dirty="0">
                <a:solidFill>
                  <a:srgbClr val="0070C0"/>
                </a:solidFill>
              </a:rPr>
              <a:t>(-)</a:t>
            </a:r>
            <a:r>
              <a:rPr lang="ja-JP" altLang="en-US" sz="2000" i="1" dirty="0"/>
              <a:t>母音は</a:t>
            </a:r>
            <a:r>
              <a:rPr lang="ja-JP" altLang="en-US" sz="2000" b="1" i="1" dirty="0">
                <a:solidFill>
                  <a:srgbClr val="0070C0"/>
                </a:solidFill>
              </a:rPr>
              <a:t>陰</a:t>
            </a:r>
            <a:r>
              <a:rPr lang="en-US" altLang="ja-JP" sz="2000" b="1" i="1" dirty="0">
                <a:solidFill>
                  <a:srgbClr val="0070C0"/>
                </a:solidFill>
              </a:rPr>
              <a:t>(-)</a:t>
            </a:r>
            <a:r>
              <a:rPr lang="ja-JP" altLang="en-US" sz="2000" i="1" dirty="0"/>
              <a:t>母音同士</a:t>
            </a:r>
            <a:r>
              <a:rPr lang="en-US" altLang="ja-JP" sz="2000" i="1" dirty="0"/>
              <a:t>‼</a:t>
            </a:r>
            <a:endParaRPr lang="ja-JP" altLang="en-US" sz="2000" i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8414" y="4768979"/>
            <a:ext cx="9047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/>
              <a:t>※</a:t>
            </a:r>
            <a:r>
              <a:rPr lang="ja-JP" altLang="en-US" sz="2400" b="1">
                <a:solidFill>
                  <a:srgbClr val="FF0000"/>
                </a:solidFill>
              </a:rPr>
              <a:t>陽</a:t>
            </a:r>
            <a:r>
              <a:rPr lang="en-US" altLang="ja-JP" sz="2400" b="1">
                <a:solidFill>
                  <a:srgbClr val="FF0000"/>
                </a:solidFill>
              </a:rPr>
              <a:t>(+)</a:t>
            </a:r>
            <a:r>
              <a:rPr lang="ja-JP" altLang="en-US" sz="2400"/>
              <a:t>と</a:t>
            </a:r>
            <a:r>
              <a:rPr lang="ja-JP" altLang="en-US" sz="2400" b="1">
                <a:solidFill>
                  <a:schemeClr val="accent5"/>
                </a:solidFill>
              </a:rPr>
              <a:t>陰</a:t>
            </a:r>
            <a:r>
              <a:rPr lang="en-US" altLang="ja-JP" sz="2400" b="1">
                <a:solidFill>
                  <a:schemeClr val="accent5"/>
                </a:solidFill>
              </a:rPr>
              <a:t>(-)</a:t>
            </a:r>
            <a:r>
              <a:rPr lang="ja-JP" altLang="en-US" sz="2400"/>
              <a:t>は混ざらない</a:t>
            </a:r>
            <a:r>
              <a:rPr lang="en-US" altLang="ja-JP" sz="2400" dirty="0"/>
              <a:t>‼</a:t>
            </a:r>
            <a:r>
              <a:rPr lang="ja-JP" altLang="en-US" sz="2400"/>
              <a:t>　つまり</a:t>
            </a:r>
            <a:r>
              <a:rPr lang="ja-JP" altLang="en-US" sz="2400" dirty="0"/>
              <a:t>，</a:t>
            </a:r>
            <a:r>
              <a:rPr lang="ja-JP" altLang="en-US" sz="2400"/>
              <a:t>「</a:t>
            </a:r>
            <a:r>
              <a:rPr lang="ja-JP" altLang="en-US" sz="2400" b="1">
                <a:solidFill>
                  <a:srgbClr val="FF0000"/>
                </a:solidFill>
              </a:rPr>
              <a:t>赤</a:t>
            </a:r>
            <a:r>
              <a:rPr lang="ja-JP" altLang="en-US" sz="2400"/>
              <a:t>＋</a:t>
            </a:r>
            <a:r>
              <a:rPr lang="ja-JP" altLang="en-US" sz="2400" b="1">
                <a:solidFill>
                  <a:srgbClr val="FF0000"/>
                </a:solidFill>
              </a:rPr>
              <a:t>赤</a:t>
            </a:r>
            <a:r>
              <a:rPr lang="ja-JP" altLang="en-US" sz="2400"/>
              <a:t>➡◎」，「</a:t>
            </a:r>
            <a:r>
              <a:rPr lang="ja-JP" altLang="en-US" sz="2400" b="1">
                <a:solidFill>
                  <a:srgbClr val="0070C0"/>
                </a:solidFill>
              </a:rPr>
              <a:t>青</a:t>
            </a:r>
            <a:r>
              <a:rPr lang="ja-JP" altLang="en-US" sz="2400"/>
              <a:t>＋</a:t>
            </a:r>
            <a:r>
              <a:rPr lang="ja-JP" altLang="en-US" sz="2400" b="1">
                <a:solidFill>
                  <a:srgbClr val="0070C0"/>
                </a:solidFill>
              </a:rPr>
              <a:t>青</a:t>
            </a:r>
            <a:r>
              <a:rPr lang="ja-JP" altLang="en-US" sz="2400"/>
              <a:t>➡</a:t>
            </a:r>
            <a:r>
              <a:rPr lang="ja-JP" altLang="en-US" sz="2400" dirty="0"/>
              <a:t>◎</a:t>
            </a:r>
            <a:r>
              <a:rPr lang="ja-JP" altLang="en-US" sz="2400"/>
              <a:t>」</a:t>
            </a:r>
            <a:r>
              <a:rPr lang="en-US" altLang="ja-JP" sz="2400"/>
              <a:t> </a:t>
            </a: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629708" y="586360"/>
            <a:ext cx="4424764" cy="547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700" b="1">
                <a:solidFill>
                  <a:srgbClr val="7030A0"/>
                </a:solidFill>
              </a:rPr>
              <a:t>◆</a:t>
            </a:r>
            <a:r>
              <a:rPr lang="ja-JP" altLang="en-US" sz="3000" b="1">
                <a:solidFill>
                  <a:srgbClr val="7030A0"/>
                </a:solidFill>
              </a:rPr>
              <a:t>複合母音</a:t>
            </a:r>
            <a:r>
              <a:rPr lang="en-US" altLang="ja-JP" sz="2400">
                <a:latin typeface="Arial" panose="020B0604020202020204" pitchFamily="34" charset="0"/>
                <a:cs typeface="Arial" panose="020B0604020202020204" pitchFamily="34" charset="0"/>
              </a:rPr>
              <a:t>(diphthongs)</a:t>
            </a:r>
            <a:endParaRPr lang="ja-JP" alt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51858" y="1266829"/>
            <a:ext cx="750013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b="1">
                <a:solidFill>
                  <a:srgbClr val="FF0000"/>
                </a:solidFill>
              </a:rPr>
              <a:t>ㅘ</a:t>
            </a:r>
            <a:r>
              <a:rPr lang="ko-KR" altLang="en-US" sz="2800" b="1"/>
              <a:t>  </a:t>
            </a:r>
            <a:r>
              <a:rPr lang="en-US" altLang="ko-KR" sz="2800" b="1"/>
              <a:t>[wa]</a:t>
            </a:r>
            <a:r>
              <a:rPr lang="ko-KR" altLang="en-US" sz="2800" b="1"/>
              <a:t> </a:t>
            </a:r>
            <a:r>
              <a:rPr lang="ja-JP" altLang="en-US" sz="2800">
                <a:solidFill>
                  <a:schemeClr val="accent5"/>
                </a:solidFill>
              </a:rPr>
              <a:t>➡</a:t>
            </a:r>
            <a:r>
              <a:rPr lang="en-US" altLang="ko-KR" sz="2800"/>
              <a:t> </a:t>
            </a:r>
            <a:r>
              <a:rPr lang="ko-KR" altLang="en-US" sz="2800" b="1">
                <a:solidFill>
                  <a:srgbClr val="FF0000"/>
                </a:solidFill>
              </a:rPr>
              <a:t>ㅗ</a:t>
            </a:r>
            <a:r>
              <a:rPr lang="en-US" altLang="ko-KR" sz="2800" b="1"/>
              <a:t>[</a:t>
            </a:r>
            <a:r>
              <a:rPr lang="en-US" altLang="ko-KR" sz="2800" b="1">
                <a:solidFill>
                  <a:srgbClr val="FF0000"/>
                </a:solidFill>
              </a:rPr>
              <a:t>o</a:t>
            </a:r>
            <a:r>
              <a:rPr lang="en-US" altLang="ko-KR" sz="2800" b="1"/>
              <a:t>]</a:t>
            </a:r>
            <a:r>
              <a:rPr lang="ko-KR" altLang="en-US" sz="2800" b="1"/>
              <a:t> </a:t>
            </a:r>
            <a:r>
              <a:rPr lang="en-US" altLang="ko-KR" sz="2800" b="1"/>
              <a:t>+</a:t>
            </a:r>
            <a:r>
              <a:rPr lang="ko-KR" altLang="en-US" sz="2800" b="1">
                <a:solidFill>
                  <a:srgbClr val="FF0000"/>
                </a:solidFill>
              </a:rPr>
              <a:t>ㅏ</a:t>
            </a:r>
            <a:r>
              <a:rPr lang="en-US" altLang="ko-KR" sz="2800" b="1"/>
              <a:t>[</a:t>
            </a:r>
            <a:r>
              <a:rPr lang="en-US" altLang="ko-KR" sz="2800" b="1">
                <a:solidFill>
                  <a:srgbClr val="FF0000"/>
                </a:solidFill>
              </a:rPr>
              <a:t>a</a:t>
            </a:r>
            <a:r>
              <a:rPr lang="en-US" altLang="ko-KR" sz="2800" b="1"/>
              <a:t>]</a:t>
            </a:r>
            <a:r>
              <a:rPr lang="en-US" altLang="ko-KR" sz="2800"/>
              <a:t> </a:t>
            </a:r>
            <a:r>
              <a:rPr lang="ja-JP" altLang="en-US" sz="2800"/>
              <a:t>： オの口からア</a:t>
            </a:r>
            <a:r>
              <a:rPr lang="en-US" altLang="ja-JP" sz="2800"/>
              <a:t>[</a:t>
            </a:r>
            <a:r>
              <a:rPr lang="en-US" altLang="ja-JP" sz="2800">
                <a:solidFill>
                  <a:srgbClr val="FF0000"/>
                </a:solidFill>
              </a:rPr>
              <a:t>a</a:t>
            </a:r>
            <a:r>
              <a:rPr lang="en-US" altLang="ja-JP" sz="2800"/>
              <a:t>]</a:t>
            </a:r>
            <a:r>
              <a:rPr lang="ja-JP" altLang="en-US" sz="2800"/>
              <a:t>⇒ワ</a:t>
            </a:r>
            <a:r>
              <a:rPr lang="en-US" altLang="ja-JP"/>
              <a:t>(</a:t>
            </a:r>
            <a:r>
              <a:rPr lang="ja-JP" altLang="en-US" b="1">
                <a:solidFill>
                  <a:srgbClr val="FF0000"/>
                </a:solidFill>
              </a:rPr>
              <a:t>ァ</a:t>
            </a:r>
            <a:r>
              <a:rPr lang="en-US" altLang="ja-JP"/>
              <a:t>)</a:t>
            </a:r>
            <a:endParaRPr lang="en-US" altLang="ko-KR"/>
          </a:p>
        </p:txBody>
      </p:sp>
      <p:sp>
        <p:nvSpPr>
          <p:cNvPr id="3" name="正方形/長方形 2"/>
          <p:cNvSpPr/>
          <p:nvPr/>
        </p:nvSpPr>
        <p:spPr>
          <a:xfrm>
            <a:off x="951858" y="222662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b="1">
                <a:solidFill>
                  <a:srgbClr val="FF0000"/>
                </a:solidFill>
              </a:rPr>
              <a:t>ㅘ</a:t>
            </a:r>
            <a:endParaRPr lang="ja-JP" altLang="en-US" sz="2800"/>
          </a:p>
        </p:txBody>
      </p:sp>
      <p:sp>
        <p:nvSpPr>
          <p:cNvPr id="17" name="正方形/長方形 16"/>
          <p:cNvSpPr/>
          <p:nvPr/>
        </p:nvSpPr>
        <p:spPr>
          <a:xfrm>
            <a:off x="1035997" y="2225723"/>
            <a:ext cx="1281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b="1"/>
              <a:t> ㅣ</a:t>
            </a:r>
            <a:r>
              <a:rPr lang="en-US" altLang="ko-KR" sz="2800" b="1"/>
              <a:t>[w</a:t>
            </a:r>
            <a:r>
              <a:rPr lang="en-US" altLang="ja-JP" sz="2800" b="1">
                <a:solidFill>
                  <a:srgbClr val="FF0000"/>
                </a:solidFill>
              </a:rPr>
              <a:t>ɛ</a:t>
            </a:r>
            <a:r>
              <a:rPr lang="en-US" altLang="ja-JP" sz="2800" b="1"/>
              <a:t>]</a:t>
            </a:r>
            <a:endParaRPr lang="ja-JP" altLang="en-US" sz="280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51858" y="3893705"/>
            <a:ext cx="454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>
                <a:solidFill>
                  <a:srgbClr val="0070C0"/>
                </a:solidFill>
              </a:rPr>
              <a:t>ㅝ</a:t>
            </a:r>
            <a:endParaRPr lang="ja-JP" altLang="en-US" sz="2800" b="1">
              <a:solidFill>
                <a:srgbClr val="0070C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138670" y="3891762"/>
            <a:ext cx="13055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b="1"/>
              <a:t>ㅣ</a:t>
            </a:r>
            <a:r>
              <a:rPr lang="en-US" altLang="ko-KR" sz="2800" b="1"/>
              <a:t>[w</a:t>
            </a:r>
            <a:r>
              <a:rPr lang="en-US" altLang="ko-KR" sz="2800" b="1">
                <a:solidFill>
                  <a:schemeClr val="accent5"/>
                </a:solidFill>
              </a:rPr>
              <a:t>e</a:t>
            </a:r>
            <a:r>
              <a:rPr lang="en-US" altLang="ko-KR" sz="2800" b="1"/>
              <a:t>] </a:t>
            </a:r>
            <a:endParaRPr lang="ja-JP" altLang="en-US" sz="2800"/>
          </a:p>
        </p:txBody>
      </p:sp>
      <p:sp>
        <p:nvSpPr>
          <p:cNvPr id="20" name="下矢印 19"/>
          <p:cNvSpPr/>
          <p:nvPr/>
        </p:nvSpPr>
        <p:spPr>
          <a:xfrm>
            <a:off x="1126043" y="1994063"/>
            <a:ext cx="195368" cy="1397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1126043" y="3647108"/>
            <a:ext cx="195368" cy="1397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054472" y="5230644"/>
            <a:ext cx="2162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/>
              <a:t>「</a:t>
            </a:r>
            <a:r>
              <a:rPr lang="ja-JP" altLang="en-US" sz="2400" b="1">
                <a:solidFill>
                  <a:srgbClr val="FF0000"/>
                </a:solidFill>
              </a:rPr>
              <a:t>赤</a:t>
            </a:r>
            <a:r>
              <a:rPr lang="en-US" altLang="ja-JP" sz="2400" b="1"/>
              <a:t> + </a:t>
            </a:r>
            <a:r>
              <a:rPr lang="ja-JP" altLang="en-US" sz="2400" b="1">
                <a:solidFill>
                  <a:srgbClr val="0070C0"/>
                </a:solidFill>
              </a:rPr>
              <a:t>青</a:t>
            </a:r>
            <a:r>
              <a:rPr lang="en-US" altLang="ja-JP" sz="2400" b="1"/>
              <a:t> </a:t>
            </a:r>
            <a:r>
              <a:rPr lang="ja-JP" altLang="en-US" sz="2400" b="1"/>
              <a:t>➡ </a:t>
            </a:r>
            <a:r>
              <a:rPr lang="en-US" altLang="ja-JP" sz="2400" b="1"/>
              <a:t>×</a:t>
            </a:r>
            <a:r>
              <a:rPr lang="ja-JP" altLang="en-US" sz="2400" b="1"/>
              <a:t>」</a:t>
            </a:r>
            <a:endParaRPr lang="en-US" altLang="ja-JP" sz="2400" b="1" dirty="0"/>
          </a:p>
        </p:txBody>
      </p:sp>
      <p:grpSp>
        <p:nvGrpSpPr>
          <p:cNvPr id="27" name="グループ化 26"/>
          <p:cNvGrpSpPr/>
          <p:nvPr/>
        </p:nvGrpSpPr>
        <p:grpSpPr>
          <a:xfrm>
            <a:off x="399239" y="5674769"/>
            <a:ext cx="8605368" cy="472985"/>
            <a:chOff x="399239" y="5674769"/>
            <a:chExt cx="8605368" cy="472985"/>
          </a:xfrm>
        </p:grpSpPr>
        <p:sp>
          <p:nvSpPr>
            <p:cNvPr id="23" name="正方形/長方形 22"/>
            <p:cNvSpPr/>
            <p:nvPr/>
          </p:nvSpPr>
          <p:spPr>
            <a:xfrm>
              <a:off x="399239" y="5674769"/>
              <a:ext cx="860536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400"/>
                <a:t>すなわち，</a:t>
              </a:r>
              <a:r>
                <a:rPr lang="ko-KR" altLang="en-US" sz="2400" b="1">
                  <a:solidFill>
                    <a:srgbClr val="FF0000"/>
                  </a:solidFill>
                </a:rPr>
                <a:t>ㅗ</a:t>
              </a:r>
              <a:r>
                <a:rPr lang="en-US" altLang="ko-KR" sz="2400" b="1"/>
                <a:t>+</a:t>
              </a:r>
              <a:r>
                <a:rPr lang="ko-KR" altLang="en-US" sz="2400" b="1">
                  <a:solidFill>
                    <a:srgbClr val="0070C0"/>
                  </a:solidFill>
                </a:rPr>
                <a:t>ㅓ</a:t>
              </a:r>
              <a:r>
                <a:rPr lang="en-US" altLang="ko-KR" sz="2400"/>
                <a:t>,</a:t>
              </a:r>
              <a:r>
                <a:rPr lang="ko-KR" altLang="en-US" sz="2400"/>
                <a:t> </a:t>
              </a:r>
              <a:r>
                <a:rPr lang="ko-KR" altLang="en-US" sz="2400" b="1">
                  <a:solidFill>
                    <a:srgbClr val="FF0000"/>
                  </a:solidFill>
                </a:rPr>
                <a:t>ㅗ</a:t>
              </a:r>
              <a:r>
                <a:rPr lang="en-US" altLang="ko-KR" sz="2400" b="1"/>
                <a:t>+</a:t>
              </a:r>
              <a:r>
                <a:rPr lang="ko-KR" altLang="en-US" sz="2400" b="1"/>
                <a:t>ㅔ</a:t>
              </a:r>
              <a:r>
                <a:rPr lang="ko-KR" altLang="en-US" sz="2400"/>
                <a:t> </a:t>
              </a:r>
              <a:r>
                <a:rPr lang="en-US" altLang="ja-JP" sz="2400"/>
                <a:t>,</a:t>
              </a:r>
              <a:r>
                <a:rPr lang="ko-KR" altLang="en-US" sz="2400" b="1">
                  <a:solidFill>
                    <a:srgbClr val="0070C0"/>
                  </a:solidFill>
                </a:rPr>
                <a:t>ㅜ</a:t>
              </a:r>
              <a:r>
                <a:rPr lang="en-US" altLang="ko-KR" sz="2400" b="1"/>
                <a:t>+</a:t>
              </a:r>
              <a:r>
                <a:rPr lang="ko-KR" altLang="en-US" sz="2400" b="1">
                  <a:solidFill>
                    <a:srgbClr val="FF0000"/>
                  </a:solidFill>
                </a:rPr>
                <a:t>ㅏ</a:t>
              </a:r>
              <a:r>
                <a:rPr lang="en-US" altLang="ko-KR" sz="2400"/>
                <a:t>,</a:t>
              </a:r>
              <a:r>
                <a:rPr lang="ko-KR" altLang="en-US" sz="2400" b="1">
                  <a:solidFill>
                    <a:srgbClr val="0070C0"/>
                  </a:solidFill>
                </a:rPr>
                <a:t>ㅜ</a:t>
              </a:r>
              <a:r>
                <a:rPr lang="en-US" altLang="ko-KR" sz="2400" b="1"/>
                <a:t>+</a:t>
              </a:r>
              <a:r>
                <a:rPr lang="ko-KR" altLang="en-US" sz="2400" b="1"/>
                <a:t>ㅐ</a:t>
              </a:r>
              <a:r>
                <a:rPr lang="ja-JP" altLang="en-US" sz="2400"/>
                <a:t>など</a:t>
              </a:r>
              <a:r>
                <a:rPr lang="ko-KR" altLang="en-US" sz="2400"/>
                <a:t> </a:t>
              </a:r>
              <a:r>
                <a:rPr lang="ja-JP" altLang="en-US" sz="2400"/>
                <a:t>は不可能な組み合わせ</a:t>
              </a:r>
              <a:endParaRPr lang="ja-JP" altLang="en-US" sz="2400" dirty="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071164" y="5684313"/>
              <a:ext cx="4924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2400" b="1">
                  <a:solidFill>
                    <a:srgbClr val="0070C0"/>
                  </a:solidFill>
                </a:rPr>
                <a:t>ㅓ</a:t>
              </a:r>
              <a:endParaRPr lang="ja-JP" altLang="en-US" sz="2400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4814470" y="5686089"/>
              <a:ext cx="4924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2400" b="1">
                  <a:solidFill>
                    <a:srgbClr val="FF0000"/>
                  </a:solidFill>
                </a:rPr>
                <a:t>ㅏ</a:t>
              </a:r>
              <a:endParaRPr lang="ja-JP" altLang="en-US" sz="2400"/>
            </a:p>
          </p:txBody>
        </p:sp>
      </p:grpSp>
      <p:sp>
        <p:nvSpPr>
          <p:cNvPr id="28" name="スライド番号プレースホルダー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3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3" grpId="0"/>
      <p:bldP spid="17" grpId="0"/>
      <p:bldP spid="18" grpId="0"/>
      <p:bldP spid="19" grpId="0"/>
      <p:bldP spid="20" grpId="0" animBg="1"/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127812" y="869096"/>
            <a:ext cx="6791446" cy="54719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>
                <a:solidFill>
                  <a:srgbClr val="7030A0"/>
                </a:solidFill>
              </a:rPr>
              <a:t>◆</a:t>
            </a:r>
            <a:r>
              <a:rPr lang="ja-JP" altLang="en-US" sz="3600"/>
              <a:t>これまでの流れ</a:t>
            </a:r>
          </a:p>
        </p:txBody>
      </p:sp>
      <p:sp>
        <p:nvSpPr>
          <p:cNvPr id="28" name="右矢印 27"/>
          <p:cNvSpPr/>
          <p:nvPr/>
        </p:nvSpPr>
        <p:spPr>
          <a:xfrm>
            <a:off x="2322089" y="2469245"/>
            <a:ext cx="534390" cy="293104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9" name="右矢印 28"/>
          <p:cNvSpPr/>
          <p:nvPr/>
        </p:nvSpPr>
        <p:spPr>
          <a:xfrm>
            <a:off x="6168365" y="2469245"/>
            <a:ext cx="534390" cy="29333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0" name="右矢印 29"/>
          <p:cNvSpPr/>
          <p:nvPr/>
        </p:nvSpPr>
        <p:spPr>
          <a:xfrm>
            <a:off x="2368865" y="3982679"/>
            <a:ext cx="534390" cy="29762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1" name="右矢印 30"/>
          <p:cNvSpPr/>
          <p:nvPr/>
        </p:nvSpPr>
        <p:spPr>
          <a:xfrm>
            <a:off x="6213877" y="4015308"/>
            <a:ext cx="534390" cy="28545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2" name="右矢印 31"/>
          <p:cNvSpPr/>
          <p:nvPr/>
        </p:nvSpPr>
        <p:spPr>
          <a:xfrm rot="2271714">
            <a:off x="2257473" y="3312813"/>
            <a:ext cx="754538" cy="27269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3" name="右矢印 32"/>
          <p:cNvSpPr/>
          <p:nvPr/>
        </p:nvSpPr>
        <p:spPr>
          <a:xfrm rot="2271714">
            <a:off x="6124133" y="3305582"/>
            <a:ext cx="754538" cy="27435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6462" y="2162833"/>
            <a:ext cx="12153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4400" b="1">
                <a:latin typeface="Batang" panose="02030600000101010101" pitchFamily="18" charset="-127"/>
                <a:ea typeface="Batang" panose="02030600000101010101" pitchFamily="18" charset="-127"/>
              </a:rPr>
              <a:t>ㅣ</a:t>
            </a:r>
            <a:r>
              <a:rPr lang="en-US" altLang="ko-KR" sz="3600"/>
              <a:t>[</a:t>
            </a:r>
            <a:r>
              <a:rPr lang="en-US" altLang="ja-JP" sz="3600">
                <a:solidFill>
                  <a:srgbClr val="FF0000"/>
                </a:solidFill>
              </a:rPr>
              <a:t>ɛ</a:t>
            </a:r>
            <a:r>
              <a:rPr lang="en-US" altLang="ja-JP" sz="3600"/>
              <a:t>]</a:t>
            </a:r>
            <a:endParaRPr kumimoji="1" lang="ja-JP" altLang="en-US" sz="4400" b="1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834302" y="2210948"/>
            <a:ext cx="705374" cy="646331"/>
            <a:chOff x="265270" y="3203872"/>
            <a:chExt cx="705374" cy="646331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332328" y="3203872"/>
              <a:ext cx="638316" cy="646331"/>
              <a:chOff x="461378" y="3203872"/>
              <a:chExt cx="638316" cy="646331"/>
            </a:xfrm>
          </p:grpSpPr>
          <p:sp>
            <p:nvSpPr>
              <p:cNvPr id="38" name="テキスト ボックス 37"/>
              <p:cNvSpPr txBox="1"/>
              <p:nvPr/>
            </p:nvSpPr>
            <p:spPr>
              <a:xfrm>
                <a:off x="461378" y="3203872"/>
                <a:ext cx="638316" cy="64633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rtlCol="0">
                <a:spAutoFit/>
              </a:bodyPr>
              <a:lstStyle/>
              <a:p>
                <a:r>
                  <a:rPr kumimoji="1" lang="ko-KR" altLang="en-US" sz="3600" b="1">
                    <a:solidFill>
                      <a:srgbClr val="FF0000"/>
                    </a:solidFill>
                    <a:latin typeface="Batang" panose="02030600000101010101" pitchFamily="18" charset="-127"/>
                    <a:ea typeface="Batang" panose="02030600000101010101" pitchFamily="18" charset="-127"/>
                  </a:rPr>
                  <a:t>아</a:t>
                </a:r>
                <a:endParaRPr kumimoji="1" lang="ja-JP" altLang="en-US" sz="3600" b="1">
                  <a:solidFill>
                    <a:srgbClr val="FF0000"/>
                  </a:solidFill>
                  <a:latin typeface="Batang" panose="02030600000101010101" pitchFamily="18" charset="-127"/>
                  <a:ea typeface="Batang" panose="02030600000101010101" pitchFamily="18" charset="-127"/>
                </a:endParaRPr>
              </a:p>
            </p:txBody>
          </p:sp>
          <p:sp>
            <p:nvSpPr>
              <p:cNvPr id="4" name="正方形/長方形 3"/>
              <p:cNvSpPr/>
              <p:nvPr/>
            </p:nvSpPr>
            <p:spPr>
              <a:xfrm>
                <a:off x="583987" y="3383483"/>
                <a:ext cx="242638" cy="2805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" name="テキスト ボックス 24"/>
            <p:cNvSpPr txBox="1"/>
            <p:nvPr/>
          </p:nvSpPr>
          <p:spPr>
            <a:xfrm>
              <a:off x="265270" y="3225527"/>
              <a:ext cx="5870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2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kumimoji="1" lang="ja-JP" altLang="en-US" sz="3200" b="1"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3109518" y="2189422"/>
            <a:ext cx="13163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4400" b="1">
                <a:latin typeface="Batang" panose="02030600000101010101" pitchFamily="18" charset="-127"/>
                <a:ea typeface="Batang" panose="02030600000101010101" pitchFamily="18" charset="-127"/>
              </a:rPr>
              <a:t>ㅣ</a:t>
            </a:r>
            <a:r>
              <a:rPr lang="en-US" altLang="ko-KR" sz="3600"/>
              <a:t>[</a:t>
            </a:r>
            <a:r>
              <a:rPr lang="en-US" altLang="ja-JP" sz="3600"/>
              <a:t>j</a:t>
            </a:r>
            <a:r>
              <a:rPr lang="en-US" altLang="ja-JP" sz="3600">
                <a:solidFill>
                  <a:srgbClr val="FF0000"/>
                </a:solidFill>
              </a:rPr>
              <a:t>ɛ</a:t>
            </a:r>
            <a:r>
              <a:rPr lang="en-US" altLang="ja-JP" sz="3600"/>
              <a:t>]</a:t>
            </a:r>
            <a:endParaRPr kumimoji="1" lang="ja-JP" altLang="en-US" sz="4400" b="1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pSp>
        <p:nvGrpSpPr>
          <p:cNvPr id="92" name="グループ化 91"/>
          <p:cNvGrpSpPr/>
          <p:nvPr/>
        </p:nvGrpSpPr>
        <p:grpSpPr>
          <a:xfrm>
            <a:off x="2876996" y="2239547"/>
            <a:ext cx="704233" cy="646331"/>
            <a:chOff x="2966044" y="2344663"/>
            <a:chExt cx="704233" cy="646331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3031961" y="2344663"/>
              <a:ext cx="638316" cy="646331"/>
              <a:chOff x="392651" y="3399322"/>
              <a:chExt cx="638316" cy="646331"/>
            </a:xfrm>
          </p:grpSpPr>
          <p:sp>
            <p:nvSpPr>
              <p:cNvPr id="47" name="テキスト ボックス 46"/>
              <p:cNvSpPr txBox="1"/>
              <p:nvPr/>
            </p:nvSpPr>
            <p:spPr>
              <a:xfrm>
                <a:off x="392651" y="3399322"/>
                <a:ext cx="638316" cy="64633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3600" b="1">
                    <a:solidFill>
                      <a:srgbClr val="FF0000"/>
                    </a:solidFill>
                    <a:latin typeface="Batang" panose="02030600000101010101" pitchFamily="18" charset="-127"/>
                    <a:ea typeface="Batang" panose="02030600000101010101" pitchFamily="18" charset="-127"/>
                  </a:rPr>
                  <a:t>야</a:t>
                </a:r>
                <a:endParaRPr kumimoji="1" lang="ja-JP" altLang="en-US" sz="3600" b="1">
                  <a:solidFill>
                    <a:srgbClr val="FF0000"/>
                  </a:solidFill>
                  <a:latin typeface="Batang" panose="02030600000101010101" pitchFamily="18" charset="-127"/>
                  <a:ea typeface="Batang" panose="02030600000101010101" pitchFamily="18" charset="-127"/>
                </a:endParaRPr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510539" y="3582512"/>
                <a:ext cx="242638" cy="2805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6" name="テキスト ボックス 45"/>
            <p:cNvSpPr txBox="1"/>
            <p:nvPr/>
          </p:nvSpPr>
          <p:spPr>
            <a:xfrm>
              <a:off x="2966044" y="2347499"/>
              <a:ext cx="5870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2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kumimoji="1" lang="ja-JP" altLang="en-US" sz="3200" b="1"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880903" y="3719183"/>
            <a:ext cx="1516377" cy="720465"/>
            <a:chOff x="601292" y="3644591"/>
            <a:chExt cx="1516377" cy="720465"/>
          </a:xfrm>
        </p:grpSpPr>
        <p:sp>
          <p:nvSpPr>
            <p:cNvPr id="50" name="テキスト ボックス 49"/>
            <p:cNvSpPr txBox="1"/>
            <p:nvPr/>
          </p:nvSpPr>
          <p:spPr>
            <a:xfrm>
              <a:off x="601292" y="3657170"/>
              <a:ext cx="1516377" cy="707886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ko-KR" altLang="en-US" sz="4000" b="1">
                  <a:solidFill>
                    <a:srgbClr val="FF0000"/>
                  </a:solidFill>
                  <a:latin typeface="Batang" panose="02030600000101010101" pitchFamily="18" charset="-127"/>
                  <a:ea typeface="Batang" panose="02030600000101010101" pitchFamily="18" charset="-127"/>
                </a:rPr>
                <a:t>와</a:t>
              </a:r>
              <a:r>
                <a:rPr lang="en-US" altLang="ko-KR" sz="3600"/>
                <a:t>[</a:t>
              </a:r>
              <a:r>
                <a:rPr lang="en-US" altLang="ko-KR" sz="3600">
                  <a:ea typeface="BatangChe" panose="02030609000101010101" pitchFamily="49" charset="-127"/>
                </a:rPr>
                <a:t>w</a:t>
              </a:r>
              <a:r>
                <a:rPr lang="en-US" altLang="ko-KR" sz="3600">
                  <a:solidFill>
                    <a:srgbClr val="FF0000"/>
                  </a:solidFill>
                  <a:ea typeface="BatangChe" panose="02030609000101010101" pitchFamily="49" charset="-127"/>
                </a:rPr>
                <a:t>a</a:t>
              </a:r>
              <a:r>
                <a:rPr lang="en-US" altLang="ja-JP" sz="3600"/>
                <a:t>]</a:t>
              </a:r>
              <a:endParaRPr kumimoji="1" lang="ja-JP" altLang="en-US" sz="3600" b="1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611020" y="3644591"/>
              <a:ext cx="5373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28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kumimoji="1" lang="ja-JP" altLang="en-US" sz="2800" b="1"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sp>
        <p:nvSpPr>
          <p:cNvPr id="53" name="テキスト ボックス 52"/>
          <p:cNvSpPr txBox="1"/>
          <p:nvPr/>
        </p:nvSpPr>
        <p:spPr>
          <a:xfrm>
            <a:off x="3025012" y="3742536"/>
            <a:ext cx="788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4800" b="1">
                <a:latin typeface="Batang" panose="02030600000101010101" pitchFamily="18" charset="-127"/>
                <a:ea typeface="Batang" panose="02030600000101010101" pitchFamily="18" charset="-127"/>
              </a:rPr>
              <a:t>ㅣ</a:t>
            </a:r>
            <a:endParaRPr kumimoji="1" lang="ja-JP" altLang="en-US" sz="4800" b="1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2863276" y="3804089"/>
            <a:ext cx="688009" cy="707886"/>
            <a:chOff x="476282" y="3608652"/>
            <a:chExt cx="688009" cy="707886"/>
          </a:xfrm>
        </p:grpSpPr>
        <p:sp>
          <p:nvSpPr>
            <p:cNvPr id="59" name="テキスト ボックス 58"/>
            <p:cNvSpPr txBox="1"/>
            <p:nvPr/>
          </p:nvSpPr>
          <p:spPr>
            <a:xfrm>
              <a:off x="476282" y="3608652"/>
              <a:ext cx="688009" cy="707886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ko-KR" altLang="en-US" sz="4000" b="1">
                  <a:solidFill>
                    <a:srgbClr val="FF0000"/>
                  </a:solidFill>
                  <a:latin typeface="Batang" panose="02030600000101010101" pitchFamily="18" charset="-127"/>
                  <a:ea typeface="Batang" panose="02030600000101010101" pitchFamily="18" charset="-127"/>
                </a:rPr>
                <a:t>와</a:t>
              </a:r>
              <a:endParaRPr kumimoji="1" lang="ja-JP" altLang="en-US" sz="3600" b="1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484858" y="3616310"/>
              <a:ext cx="5373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28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kumimoji="1" lang="ja-JP" altLang="en-US" sz="2800" b="1"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4994154" y="2189421"/>
            <a:ext cx="1114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b="1">
                <a:latin typeface="ＭＳ 明朝" panose="02020609040205080304" pitchFamily="17" charset="-128"/>
                <a:ea typeface="BatangChe" panose="02030609000101010101" pitchFamily="49" charset="-127"/>
              </a:rPr>
              <a:t>ㅣ</a:t>
            </a:r>
            <a:r>
              <a:rPr lang="en-US" altLang="ko-KR" sz="3600">
                <a:ea typeface="BatangChe" panose="02030609000101010101" pitchFamily="49" charset="-127"/>
              </a:rPr>
              <a:t>[</a:t>
            </a:r>
            <a:r>
              <a:rPr lang="en-US" altLang="ko-KR" sz="3600">
                <a:solidFill>
                  <a:schemeClr val="accent5"/>
                </a:solidFill>
                <a:ea typeface="BatangChe" panose="02030609000101010101" pitchFamily="49" charset="-127"/>
              </a:rPr>
              <a:t>e</a:t>
            </a:r>
            <a:r>
              <a:rPr lang="en-US" altLang="ko-KR" sz="3600">
                <a:ea typeface="BatangChe" panose="02030609000101010101" pitchFamily="49" charset="-127"/>
              </a:rPr>
              <a:t>]</a:t>
            </a:r>
            <a:endParaRPr lang="ja-JP" altLang="en-US" sz="3600">
              <a:ea typeface="ＭＳ 明朝" panose="02020609040205080304" pitchFamily="17" charset="-128"/>
            </a:endParaRPr>
          </a:p>
        </p:txBody>
      </p:sp>
      <p:grpSp>
        <p:nvGrpSpPr>
          <p:cNvPr id="64" name="グループ化 63"/>
          <p:cNvGrpSpPr/>
          <p:nvPr/>
        </p:nvGrpSpPr>
        <p:grpSpPr>
          <a:xfrm>
            <a:off x="4695064" y="2236356"/>
            <a:ext cx="781574" cy="649450"/>
            <a:chOff x="4389015" y="2790374"/>
            <a:chExt cx="781574" cy="649450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4524258" y="2793493"/>
              <a:ext cx="646331" cy="646331"/>
              <a:chOff x="4524258" y="2793493"/>
              <a:chExt cx="646331" cy="646331"/>
            </a:xfrm>
          </p:grpSpPr>
          <p:sp>
            <p:nvSpPr>
              <p:cNvPr id="61" name="テキスト ボックス 60"/>
              <p:cNvSpPr txBox="1"/>
              <p:nvPr/>
            </p:nvSpPr>
            <p:spPr>
              <a:xfrm>
                <a:off x="4524258" y="2793493"/>
                <a:ext cx="646331" cy="64633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3600" b="1">
                    <a:solidFill>
                      <a:schemeClr val="accent5"/>
                    </a:solidFill>
                    <a:latin typeface="Batang" panose="02030600000101010101" pitchFamily="18" charset="-127"/>
                    <a:ea typeface="Batang" panose="02030600000101010101" pitchFamily="18" charset="-127"/>
                  </a:rPr>
                  <a:t>ㅓ</a:t>
                </a:r>
                <a:endParaRPr kumimoji="1" lang="ja-JP" altLang="en-US" sz="3600" b="1">
                  <a:solidFill>
                    <a:schemeClr val="accent5"/>
                  </a:solidFill>
                  <a:latin typeface="Batang" panose="02030600000101010101" pitchFamily="18" charset="-127"/>
                  <a:ea typeface="Batang" panose="02030600000101010101" pitchFamily="18" charset="-127"/>
                </a:endParaRPr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>
                <a:off x="4672678" y="3088636"/>
                <a:ext cx="128159" cy="1376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3" name="テキスト ボックス 42"/>
            <p:cNvSpPr txBox="1"/>
            <p:nvPr/>
          </p:nvSpPr>
          <p:spPr>
            <a:xfrm>
              <a:off x="4389015" y="2790374"/>
              <a:ext cx="5870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2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kumimoji="1" lang="ja-JP" altLang="en-US" sz="3200" b="1"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sp>
        <p:nvSpPr>
          <p:cNvPr id="72" name="テキスト ボックス 71"/>
          <p:cNvSpPr txBox="1"/>
          <p:nvPr/>
        </p:nvSpPr>
        <p:spPr>
          <a:xfrm>
            <a:off x="7012818" y="2222274"/>
            <a:ext cx="1220254" cy="1326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b="1">
                <a:latin typeface="ＭＳ 明朝" panose="02020609040205080304" pitchFamily="17" charset="-128"/>
                <a:ea typeface="BatangChe" panose="02030609000101010101" pitchFamily="49" charset="-127"/>
              </a:rPr>
              <a:t>ㅣ</a:t>
            </a:r>
            <a:r>
              <a:rPr lang="en-US" altLang="ko-KR" sz="3600">
                <a:ea typeface="BatangChe" panose="02030609000101010101" pitchFamily="49" charset="-127"/>
              </a:rPr>
              <a:t>[j</a:t>
            </a:r>
            <a:r>
              <a:rPr lang="en-US" altLang="ko-KR" sz="3600">
                <a:solidFill>
                  <a:schemeClr val="accent5"/>
                </a:solidFill>
                <a:ea typeface="BatangChe" panose="02030609000101010101" pitchFamily="49" charset="-127"/>
              </a:rPr>
              <a:t>e</a:t>
            </a:r>
            <a:r>
              <a:rPr lang="en-US" altLang="ko-KR" sz="3600">
                <a:ea typeface="BatangChe" panose="02030609000101010101" pitchFamily="49" charset="-127"/>
              </a:rPr>
              <a:t>]</a:t>
            </a:r>
            <a:endParaRPr lang="ja-JP" altLang="en-US" sz="3600">
              <a:ea typeface="ＭＳ 明朝" panose="02020609040205080304" pitchFamily="17" charset="-128"/>
            </a:endParaRPr>
          </a:p>
        </p:txBody>
      </p:sp>
      <p:grpSp>
        <p:nvGrpSpPr>
          <p:cNvPr id="73" name="グループ化 72"/>
          <p:cNvGrpSpPr/>
          <p:nvPr/>
        </p:nvGrpSpPr>
        <p:grpSpPr>
          <a:xfrm>
            <a:off x="6748267" y="2261543"/>
            <a:ext cx="813549" cy="647754"/>
            <a:chOff x="4427569" y="3005977"/>
            <a:chExt cx="742855" cy="646331"/>
          </a:xfrm>
        </p:grpSpPr>
        <p:grpSp>
          <p:nvGrpSpPr>
            <p:cNvPr id="74" name="グループ化 73"/>
            <p:cNvGrpSpPr/>
            <p:nvPr/>
          </p:nvGrpSpPr>
          <p:grpSpPr>
            <a:xfrm>
              <a:off x="4532108" y="3005977"/>
              <a:ext cx="638316" cy="646331"/>
              <a:chOff x="4532108" y="3005977"/>
              <a:chExt cx="638316" cy="646331"/>
            </a:xfrm>
          </p:grpSpPr>
          <p:sp>
            <p:nvSpPr>
              <p:cNvPr id="76" name="テキスト ボックス 75"/>
              <p:cNvSpPr txBox="1"/>
              <p:nvPr/>
            </p:nvSpPr>
            <p:spPr>
              <a:xfrm>
                <a:off x="4532108" y="3005977"/>
                <a:ext cx="638316" cy="64633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rtlCol="0">
                <a:spAutoFit/>
              </a:bodyPr>
              <a:lstStyle/>
              <a:p>
                <a:r>
                  <a:rPr kumimoji="1" lang="ko-KR" altLang="en-US" sz="3600" b="1">
                    <a:solidFill>
                      <a:schemeClr val="accent5"/>
                    </a:solidFill>
                    <a:latin typeface="Batang" panose="02030600000101010101" pitchFamily="18" charset="-127"/>
                    <a:ea typeface="Batang" panose="02030600000101010101" pitchFamily="18" charset="-127"/>
                  </a:rPr>
                  <a:t>ㅕ</a:t>
                </a:r>
                <a:endParaRPr kumimoji="1" lang="ja-JP" altLang="en-US" sz="3600" b="1">
                  <a:solidFill>
                    <a:schemeClr val="accent5"/>
                  </a:solidFill>
                  <a:latin typeface="Batang" panose="02030600000101010101" pitchFamily="18" charset="-127"/>
                  <a:ea typeface="Batang" panose="02030600000101010101" pitchFamily="18" charset="-127"/>
                </a:endParaRPr>
              </a:p>
            </p:txBody>
          </p:sp>
          <p:sp>
            <p:nvSpPr>
              <p:cNvPr id="77" name="正方形/長方形 76"/>
              <p:cNvSpPr/>
              <p:nvPr/>
            </p:nvSpPr>
            <p:spPr>
              <a:xfrm>
                <a:off x="4679469" y="3273547"/>
                <a:ext cx="114100" cy="18623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5" name="テキスト ボックス 74"/>
            <p:cNvSpPr txBox="1"/>
            <p:nvPr/>
          </p:nvSpPr>
          <p:spPr>
            <a:xfrm>
              <a:off x="4427569" y="3008562"/>
              <a:ext cx="536011" cy="583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2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kumimoji="1" lang="ja-JP" altLang="en-US" sz="3200" b="1"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4742332" y="3719183"/>
            <a:ext cx="1446177" cy="734040"/>
            <a:chOff x="4657896" y="4553259"/>
            <a:chExt cx="1446177" cy="734040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4657896" y="4579413"/>
              <a:ext cx="1446177" cy="707886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4000" b="1">
                  <a:solidFill>
                    <a:schemeClr val="accent5"/>
                  </a:solidFill>
                  <a:latin typeface="BatangChe" panose="02030609000101010101" pitchFamily="49" charset="-127"/>
                  <a:ea typeface="BatangChe" panose="02030609000101010101" pitchFamily="49" charset="-127"/>
                </a:rPr>
                <a:t>워</a:t>
              </a:r>
              <a:r>
                <a:rPr lang="en-US" altLang="ko-KR" sz="3200">
                  <a:ea typeface="BatangChe" panose="02030609000101010101" pitchFamily="49" charset="-127"/>
                </a:rPr>
                <a:t>[w</a:t>
              </a:r>
              <a:r>
                <a:rPr lang="en-US" altLang="ja-JP" sz="3200">
                  <a:solidFill>
                    <a:schemeClr val="accent5"/>
                  </a:solidFill>
                </a:rPr>
                <a:t>ɔ</a:t>
              </a:r>
              <a:r>
                <a:rPr lang="en-US" altLang="ko-KR" sz="3200">
                  <a:ea typeface="BatangChe" panose="02030609000101010101" pitchFamily="49" charset="-127"/>
                </a:rPr>
                <a:t>]</a:t>
              </a:r>
              <a:endParaRPr lang="ja-JP" altLang="en-US" sz="3200">
                <a:ea typeface="BatangChe" panose="02030609000101010101" pitchFamily="49" charset="-127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4677925" y="4553259"/>
              <a:ext cx="5373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kumimoji="1" lang="ja-JP" altLang="en-US" sz="2800" b="1"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sp>
        <p:nvSpPr>
          <p:cNvPr id="82" name="テキスト ボックス 81"/>
          <p:cNvSpPr txBox="1"/>
          <p:nvPr/>
        </p:nvSpPr>
        <p:spPr>
          <a:xfrm>
            <a:off x="6921433" y="3725614"/>
            <a:ext cx="697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>
                <a:latin typeface="BatangChe" panose="02030609000101010101" pitchFamily="49" charset="-127"/>
                <a:ea typeface="BatangChe" panose="02030609000101010101" pitchFamily="49" charset="-127"/>
              </a:rPr>
              <a:t>ㅣ</a:t>
            </a:r>
            <a:endParaRPr lang="ja-JP" altLang="en-US" sz="3200">
              <a:ea typeface="BatangChe" panose="02030609000101010101" pitchFamily="49" charset="-127"/>
            </a:endParaRPr>
          </a:p>
        </p:txBody>
      </p:sp>
      <p:grpSp>
        <p:nvGrpSpPr>
          <p:cNvPr id="83" name="グループ化 82"/>
          <p:cNvGrpSpPr/>
          <p:nvPr/>
        </p:nvGrpSpPr>
        <p:grpSpPr>
          <a:xfrm>
            <a:off x="6742613" y="3741632"/>
            <a:ext cx="688009" cy="714218"/>
            <a:chOff x="4434193" y="4494919"/>
            <a:chExt cx="688009" cy="714218"/>
          </a:xfrm>
        </p:grpSpPr>
        <p:sp>
          <p:nvSpPr>
            <p:cNvPr id="84" name="テキスト ボックス 83"/>
            <p:cNvSpPr txBox="1"/>
            <p:nvPr/>
          </p:nvSpPr>
          <p:spPr>
            <a:xfrm>
              <a:off x="4434193" y="4501251"/>
              <a:ext cx="688009" cy="707886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ko-KR" altLang="en-US" sz="4000" b="1">
                  <a:solidFill>
                    <a:schemeClr val="accent5"/>
                  </a:solidFill>
                  <a:latin typeface="Batang" panose="02030600000101010101" pitchFamily="18" charset="-127"/>
                  <a:ea typeface="Batang" panose="02030600000101010101" pitchFamily="18" charset="-127"/>
                </a:rPr>
                <a:t>워</a:t>
              </a:r>
              <a:endParaRPr kumimoji="1" lang="ja-JP" altLang="en-US" sz="3600" b="1">
                <a:solidFill>
                  <a:schemeClr val="accent5"/>
                </a:solidFill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4453642" y="4494919"/>
              <a:ext cx="5373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kumimoji="1" lang="ja-JP" altLang="en-US" sz="2800" b="1"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sp>
        <p:nvSpPr>
          <p:cNvPr id="88" name="角丸四角形 87"/>
          <p:cNvSpPr/>
          <p:nvPr/>
        </p:nvSpPr>
        <p:spPr>
          <a:xfrm>
            <a:off x="708765" y="1919962"/>
            <a:ext cx="3835528" cy="3012439"/>
          </a:xfrm>
          <a:prstGeom prst="roundRect">
            <a:avLst/>
          </a:prstGeom>
          <a:noFill/>
          <a:ln w="28575">
            <a:solidFill>
              <a:srgbClr val="FA6E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角丸四角形 88"/>
          <p:cNvSpPr/>
          <p:nvPr/>
        </p:nvSpPr>
        <p:spPr>
          <a:xfrm>
            <a:off x="4652324" y="1919961"/>
            <a:ext cx="3835528" cy="3012439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3499920" y="3893288"/>
            <a:ext cx="9925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/>
              <a:t>[</a:t>
            </a:r>
            <a:r>
              <a:rPr lang="en-US" altLang="ko-KR" sz="3600">
                <a:ea typeface="BatangChe" panose="02030609000101010101" pitchFamily="49" charset="-127"/>
              </a:rPr>
              <a:t>w</a:t>
            </a:r>
            <a:r>
              <a:rPr lang="en-US" altLang="ja-JP" sz="3600">
                <a:solidFill>
                  <a:srgbClr val="FF0000"/>
                </a:solidFill>
              </a:rPr>
              <a:t>ɛ</a:t>
            </a:r>
            <a:r>
              <a:rPr lang="en-US" altLang="ja-JP" sz="3600"/>
              <a:t>]</a:t>
            </a:r>
            <a:endParaRPr lang="ja-JP" altLang="en-US" sz="3600"/>
          </a:p>
        </p:txBody>
      </p:sp>
      <p:sp>
        <p:nvSpPr>
          <p:cNvPr id="94" name="正方形/長方形 93"/>
          <p:cNvSpPr/>
          <p:nvPr/>
        </p:nvSpPr>
        <p:spPr>
          <a:xfrm>
            <a:off x="7395594" y="3834867"/>
            <a:ext cx="10222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>
                <a:ea typeface="BatangChe" panose="02030609000101010101" pitchFamily="49" charset="-127"/>
              </a:rPr>
              <a:t>[w</a:t>
            </a:r>
            <a:r>
              <a:rPr lang="en-US" altLang="ko-KR" sz="3600">
                <a:solidFill>
                  <a:schemeClr val="accent5"/>
                </a:solidFill>
                <a:ea typeface="BatangChe" panose="02030609000101010101" pitchFamily="49" charset="-127"/>
              </a:rPr>
              <a:t>e</a:t>
            </a:r>
            <a:r>
              <a:rPr lang="en-US" altLang="ko-KR" sz="3600">
                <a:ea typeface="BatangChe" panose="02030609000101010101" pitchFamily="49" charset="-127"/>
              </a:rPr>
              <a:t>]</a:t>
            </a:r>
            <a:endParaRPr lang="ja-JP" altLang="en-US" sz="3600" b="1">
              <a:solidFill>
                <a:schemeClr val="accent5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267333" y="5155266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>
                <a:solidFill>
                  <a:srgbClr val="FF0000"/>
                </a:solidFill>
              </a:rPr>
              <a:t>陽</a:t>
            </a:r>
            <a:r>
              <a:rPr kumimoji="1" lang="ja-JP" altLang="en-US" sz="2400"/>
              <a:t>母音の複合母音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5177963" y="5158113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>
                <a:solidFill>
                  <a:schemeClr val="accent5"/>
                </a:solidFill>
              </a:rPr>
              <a:t>陰</a:t>
            </a:r>
            <a:r>
              <a:rPr kumimoji="1" lang="ja-JP" altLang="en-US" sz="2400"/>
              <a:t>母音の複合母音</a:t>
            </a:r>
          </a:p>
        </p:txBody>
      </p:sp>
      <p:sp>
        <p:nvSpPr>
          <p:cNvPr id="97" name="スライド番号プレースホルダー 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5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" grpId="0"/>
      <p:bldP spid="49" grpId="0"/>
      <p:bldP spid="53" grpId="0"/>
      <p:bldP spid="10" grpId="0"/>
      <p:bldP spid="72" grpId="0"/>
      <p:bldP spid="82" grpId="0"/>
      <p:bldP spid="93" grpId="0"/>
      <p:bldP spid="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131626" y="1131124"/>
            <a:ext cx="6791446" cy="54719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200">
                <a:solidFill>
                  <a:srgbClr val="7030A0"/>
                </a:solidFill>
              </a:rPr>
              <a:t>◆複合母音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6194" y="4685006"/>
            <a:ext cx="141613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50" b="1">
                <a:latin typeface="ＭＳ 明朝" panose="02020609040205080304" pitchFamily="17" charset="-128"/>
              </a:rPr>
              <a:t>의</a:t>
            </a:r>
            <a:r>
              <a:rPr lang="en-US" altLang="ja-JP" sz="3300"/>
              <a:t>[ɯ</a:t>
            </a:r>
            <a:r>
              <a:rPr lang="en-US" altLang="ja-JP" sz="3300" b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altLang="ja-JP" sz="3300"/>
              <a:t>]</a:t>
            </a:r>
            <a:endParaRPr lang="en-US" altLang="ja-JP" sz="330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826819" y="2211037"/>
            <a:ext cx="4114797" cy="3483741"/>
            <a:chOff x="1102425" y="1805048"/>
            <a:chExt cx="5486396" cy="4644988"/>
          </a:xfrm>
        </p:grpSpPr>
        <p:grpSp>
          <p:nvGrpSpPr>
            <p:cNvPr id="19" name="グループ化 18"/>
            <p:cNvGrpSpPr/>
            <p:nvPr/>
          </p:nvGrpSpPr>
          <p:grpSpPr>
            <a:xfrm>
              <a:off x="1104403" y="1805048"/>
              <a:ext cx="5484418" cy="966459"/>
              <a:chOff x="1104403" y="1805048"/>
              <a:chExt cx="5484418" cy="966459"/>
            </a:xfrm>
          </p:grpSpPr>
          <p:sp>
            <p:nvSpPr>
              <p:cNvPr id="6" name="テキスト ボックス 5"/>
              <p:cNvSpPr txBox="1"/>
              <p:nvPr/>
            </p:nvSpPr>
            <p:spPr>
              <a:xfrm>
                <a:off x="1104403" y="1805048"/>
                <a:ext cx="5484418" cy="954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4050" b="1">
                    <a:latin typeface="ＭＳ 明朝" panose="02020609040205080304" pitchFamily="17" charset="-128"/>
                  </a:rPr>
                  <a:t>외</a:t>
                </a:r>
                <a:r>
                  <a:rPr lang="en-US" altLang="ja-JP" sz="3300"/>
                  <a:t>[?</a:t>
                </a:r>
                <a:r>
                  <a:rPr lang="ja-JP" altLang="en-US" sz="3300"/>
                  <a:t>➞</a:t>
                </a:r>
                <a:r>
                  <a:rPr lang="en-US" altLang="ja-JP" sz="3300"/>
                  <a:t>wɛ]</a:t>
                </a:r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1111011" y="2032843"/>
                <a:ext cx="79564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3000" b="1">
                    <a:solidFill>
                      <a:srgbClr val="FF0000"/>
                    </a:solidFill>
                  </a:rPr>
                  <a:t>ㅗ</a:t>
                </a:r>
                <a:endParaRPr lang="ja-JP" altLang="en-US" sz="3000" b="1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2" name="グループ化 11"/>
            <p:cNvGrpSpPr/>
            <p:nvPr/>
          </p:nvGrpSpPr>
          <p:grpSpPr>
            <a:xfrm>
              <a:off x="1102425" y="3833935"/>
              <a:ext cx="1887343" cy="2616101"/>
              <a:chOff x="766792" y="200414"/>
              <a:chExt cx="1887343" cy="2616101"/>
            </a:xfrm>
          </p:grpSpPr>
          <p:sp>
            <p:nvSpPr>
              <p:cNvPr id="7" name="テキスト ボックス 6"/>
              <p:cNvSpPr txBox="1"/>
              <p:nvPr/>
            </p:nvSpPr>
            <p:spPr>
              <a:xfrm>
                <a:off x="766792" y="200414"/>
                <a:ext cx="1887343" cy="2616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4050" b="1">
                    <a:latin typeface="ＭＳ 明朝" panose="02020609040205080304" pitchFamily="17" charset="-128"/>
                  </a:rPr>
                  <a:t>위</a:t>
                </a:r>
                <a:r>
                  <a:rPr lang="en-US" altLang="ja-JP" sz="3300"/>
                  <a:t>[w</a:t>
                </a:r>
                <a:r>
                  <a:rPr lang="en-US" altLang="ja-JP" sz="3300" b="1">
                    <a:solidFill>
                      <a:schemeClr val="accent6">
                        <a:lumMod val="75000"/>
                      </a:schemeClr>
                    </a:solidFill>
                  </a:rPr>
                  <a:t>i</a:t>
                </a:r>
                <a:r>
                  <a:rPr lang="en-US" altLang="ja-JP" sz="3300"/>
                  <a:t>]</a:t>
                </a:r>
                <a:endParaRPr lang="en-US" altLang="ja-JP" sz="330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  <a:p>
                <a:endParaRPr lang="en-US" altLang="ko-KR" sz="4050" b="1">
                  <a:latin typeface="ＭＳ 明朝" panose="02020609040205080304" pitchFamily="17" charset="-128"/>
                </a:endParaRPr>
              </a:p>
              <a:p>
                <a:endParaRPr lang="en-US" altLang="ko-KR" sz="405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774544" y="396739"/>
                <a:ext cx="546265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3000" b="1">
                    <a:solidFill>
                      <a:srgbClr val="0070C0"/>
                    </a:solidFill>
                  </a:rPr>
                  <a:t>ㅜ</a:t>
                </a:r>
                <a:endParaRPr lang="ja-JP" altLang="en-US" sz="3000" b="1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13" name="テキスト ボックス 12"/>
          <p:cNvSpPr txBox="1"/>
          <p:nvPr/>
        </p:nvSpPr>
        <p:spPr>
          <a:xfrm>
            <a:off x="602672" y="2833386"/>
            <a:ext cx="8198428" cy="64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700" b="1" dirty="0"/>
              <a:t>↪</a:t>
            </a:r>
            <a:r>
              <a:rPr lang="ja-JP" altLang="en-US" sz="2700" dirty="0"/>
              <a:t>漢字の音読み中心 </a:t>
            </a:r>
            <a:r>
              <a:rPr lang="ja-JP" altLang="en-US" sz="2700" b="1" dirty="0"/>
              <a:t>↪</a:t>
            </a:r>
            <a:r>
              <a:rPr lang="ja-JP" altLang="en-US" sz="2700" dirty="0"/>
              <a:t>固有語中心</a:t>
            </a:r>
            <a:r>
              <a:rPr lang="ja-JP" altLang="en-US" sz="2700" dirty="0">
                <a:latin typeface="+mn-ea"/>
              </a:rPr>
              <a:t> </a:t>
            </a:r>
            <a:r>
              <a:rPr lang="ja-JP" altLang="en-US" sz="2700" b="1" dirty="0"/>
              <a:t>↪</a:t>
            </a:r>
            <a:r>
              <a:rPr lang="ja-JP" altLang="en-US" sz="2700" dirty="0"/>
              <a:t>多く</a:t>
            </a:r>
            <a:r>
              <a:rPr lang="ja-JP" altLang="en-US" sz="2700" b="1" dirty="0"/>
              <a:t>が</a:t>
            </a:r>
            <a:r>
              <a:rPr lang="ja-JP" altLang="en-US" sz="2700" dirty="0"/>
              <a:t>外来語</a:t>
            </a:r>
            <a:endParaRPr lang="en-US" altLang="ja-JP" sz="2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602672" y="2077440"/>
            <a:ext cx="1276599" cy="944089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5" name="円形吹き出し 14"/>
          <p:cNvSpPr/>
          <p:nvPr/>
        </p:nvSpPr>
        <p:spPr>
          <a:xfrm>
            <a:off x="1193528" y="923672"/>
            <a:ext cx="2269837" cy="1276524"/>
          </a:xfrm>
          <a:prstGeom prst="wedgeEllipseCallout">
            <a:avLst>
              <a:gd name="adj1" fmla="val -46152"/>
              <a:gd name="adj2" fmla="val 53003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/>
              <a:t>一番連想しづらい複合母音！</a:t>
            </a:r>
            <a:endParaRPr lang="en-US" altLang="ja-JP" sz="1600" b="1" dirty="0"/>
          </a:p>
          <a:p>
            <a:pPr algn="ctr"/>
            <a:r>
              <a:rPr lang="ja-JP" altLang="en-US" sz="1600" b="1" dirty="0"/>
              <a:t>唯一暗記</a:t>
            </a:r>
            <a:r>
              <a:rPr lang="ja-JP" altLang="en-US" sz="1600" b="1" dirty="0">
                <a:solidFill>
                  <a:srgbClr val="FF0000"/>
                </a:solidFill>
              </a:rPr>
              <a:t>要</a:t>
            </a:r>
            <a:r>
              <a:rPr lang="en-US" altLang="ja-JP" sz="1600" b="1" dirty="0">
                <a:solidFill>
                  <a:srgbClr val="FF0000"/>
                </a:solidFill>
              </a:rPr>
              <a:t>‼</a:t>
            </a:r>
            <a:endParaRPr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71932" y="3659480"/>
            <a:ext cx="5576717" cy="740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300">
                <a:latin typeface="+mn-ea"/>
              </a:rPr>
              <a:t>：</a:t>
            </a:r>
            <a:r>
              <a:rPr lang="en-US" altLang="ja-JP" sz="3300">
                <a:latin typeface="+mn-ea"/>
              </a:rPr>
              <a:t>(</a:t>
            </a:r>
            <a:r>
              <a:rPr lang="ja-JP" altLang="en-US" sz="3300">
                <a:latin typeface="+mn-ea"/>
              </a:rPr>
              <a:t>円くする</a:t>
            </a:r>
            <a:r>
              <a:rPr lang="en-US" altLang="ja-JP" sz="3300">
                <a:latin typeface="+mn-ea"/>
              </a:rPr>
              <a:t>)</a:t>
            </a:r>
            <a:r>
              <a:rPr lang="ja-JP" altLang="en-US" sz="3300">
                <a:latin typeface="+mn-ea"/>
              </a:rPr>
              <a:t>ウの口からイ⇒ウ</a:t>
            </a:r>
            <a:r>
              <a:rPr lang="ja-JP" altLang="en-US" sz="2800" b="1">
                <a:solidFill>
                  <a:schemeClr val="accent6">
                    <a:lumMod val="75000"/>
                  </a:schemeClr>
                </a:solidFill>
                <a:latin typeface="+mn-ea"/>
              </a:rPr>
              <a:t>ィ</a:t>
            </a:r>
            <a:endParaRPr lang="en-US" altLang="ko-KR" sz="3600" b="1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71932" y="4636322"/>
            <a:ext cx="557671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300">
                <a:latin typeface="+mn-ea"/>
              </a:rPr>
              <a:t>：</a:t>
            </a:r>
            <a:r>
              <a:rPr lang="en-US" altLang="ja-JP" sz="3300">
                <a:latin typeface="+mn-ea"/>
              </a:rPr>
              <a:t>(</a:t>
            </a:r>
            <a:r>
              <a:rPr lang="ja-JP" altLang="en-US" sz="3300">
                <a:latin typeface="+mn-ea"/>
              </a:rPr>
              <a:t>横に引く</a:t>
            </a:r>
            <a:r>
              <a:rPr lang="en-US" altLang="ja-JP" sz="3300">
                <a:latin typeface="+mn-ea"/>
              </a:rPr>
              <a:t>)</a:t>
            </a:r>
            <a:r>
              <a:rPr lang="ja-JP" altLang="en-US" sz="3300">
                <a:latin typeface="+mn-ea"/>
              </a:rPr>
              <a:t>ウの口からイ⇒ウ</a:t>
            </a:r>
            <a:r>
              <a:rPr lang="ja-JP" altLang="en-US" sz="2800" b="1">
                <a:solidFill>
                  <a:schemeClr val="accent6">
                    <a:lumMod val="75000"/>
                  </a:schemeClr>
                </a:solidFill>
                <a:latin typeface="+mn-ea"/>
              </a:rPr>
              <a:t>ィ</a:t>
            </a:r>
            <a:endParaRPr lang="en-US" altLang="ko-KR" sz="3600" b="1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3766126" y="1980863"/>
            <a:ext cx="4552539" cy="1027204"/>
            <a:chOff x="3766126" y="1980863"/>
            <a:chExt cx="4552539" cy="1027204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3782523" y="1980863"/>
              <a:ext cx="4536142" cy="1027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4050">
                  <a:latin typeface="+mn-ea"/>
                </a:rPr>
                <a:t>왜</a:t>
              </a:r>
              <a:r>
                <a:rPr lang="en-US" altLang="ja-JP" sz="3300"/>
                <a:t>[wɛ]</a:t>
              </a:r>
              <a:r>
                <a:rPr lang="ja-JP" altLang="en-US" sz="3300"/>
                <a:t>　　　</a:t>
              </a:r>
              <a:r>
                <a:rPr lang="ko-KR" altLang="en-US" sz="4050">
                  <a:latin typeface="+mn-ea"/>
                </a:rPr>
                <a:t>웨</a:t>
              </a:r>
              <a:r>
                <a:rPr lang="en-US" altLang="ja-JP" sz="3300"/>
                <a:t>[we]</a:t>
              </a:r>
              <a:endParaRPr lang="en-US" altLang="ko-KR" sz="4050">
                <a:latin typeface="+mn-ea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5839967" y="2218545"/>
              <a:ext cx="4543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600">
                  <a:solidFill>
                    <a:srgbClr val="0070C0"/>
                  </a:solidFill>
                </a:rPr>
                <a:t>워</a:t>
              </a:r>
              <a:endParaRPr lang="ja-JP" altLang="en-US" sz="3600">
                <a:solidFill>
                  <a:srgbClr val="0070C0"/>
                </a:solidFill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766126" y="2222539"/>
              <a:ext cx="4543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600">
                  <a:solidFill>
                    <a:srgbClr val="FF0000"/>
                  </a:solidFill>
                </a:rPr>
                <a:t>와</a:t>
              </a:r>
              <a:endParaRPr lang="ja-JP" altLang="en-US" sz="3600">
                <a:solidFill>
                  <a:srgbClr val="FF0000"/>
                </a:solidFill>
              </a:endParaRPr>
            </a:p>
          </p:txBody>
        </p:sp>
      </p:grpSp>
      <p:sp>
        <p:nvSpPr>
          <p:cNvPr id="28" name="スライド番号プレースホルダー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99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127812" y="869096"/>
            <a:ext cx="6791446" cy="54719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>
                <a:solidFill>
                  <a:srgbClr val="7030A0"/>
                </a:solidFill>
              </a:rPr>
              <a:t>◆</a:t>
            </a:r>
            <a:r>
              <a:rPr lang="ja-JP" altLang="en-US" sz="3600"/>
              <a:t>これまでの流れ</a:t>
            </a:r>
          </a:p>
        </p:txBody>
      </p:sp>
      <p:sp>
        <p:nvSpPr>
          <p:cNvPr id="28" name="右矢印 27"/>
          <p:cNvSpPr/>
          <p:nvPr/>
        </p:nvSpPr>
        <p:spPr>
          <a:xfrm>
            <a:off x="2322089" y="2469245"/>
            <a:ext cx="534390" cy="293104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9" name="右矢印 28"/>
          <p:cNvSpPr/>
          <p:nvPr/>
        </p:nvSpPr>
        <p:spPr>
          <a:xfrm>
            <a:off x="6168365" y="2469245"/>
            <a:ext cx="534390" cy="29333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0" name="右矢印 29"/>
          <p:cNvSpPr/>
          <p:nvPr/>
        </p:nvSpPr>
        <p:spPr>
          <a:xfrm>
            <a:off x="2368865" y="3982679"/>
            <a:ext cx="534390" cy="29762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1" name="右矢印 30"/>
          <p:cNvSpPr/>
          <p:nvPr/>
        </p:nvSpPr>
        <p:spPr>
          <a:xfrm>
            <a:off x="6213877" y="4015308"/>
            <a:ext cx="534390" cy="28545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2" name="右矢印 31"/>
          <p:cNvSpPr/>
          <p:nvPr/>
        </p:nvSpPr>
        <p:spPr>
          <a:xfrm rot="2271714">
            <a:off x="2257473" y="3312813"/>
            <a:ext cx="754538" cy="27269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3" name="右矢印 32"/>
          <p:cNvSpPr/>
          <p:nvPr/>
        </p:nvSpPr>
        <p:spPr>
          <a:xfrm rot="2271714">
            <a:off x="6124133" y="3305582"/>
            <a:ext cx="754538" cy="27435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6462" y="2162833"/>
            <a:ext cx="12153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4400" b="1">
                <a:latin typeface="Batang" panose="02030600000101010101" pitchFamily="18" charset="-127"/>
                <a:ea typeface="Batang" panose="02030600000101010101" pitchFamily="18" charset="-127"/>
              </a:rPr>
              <a:t>ㅣ</a:t>
            </a:r>
            <a:r>
              <a:rPr lang="en-US" altLang="ko-KR" sz="3600"/>
              <a:t>[</a:t>
            </a:r>
            <a:r>
              <a:rPr lang="en-US" altLang="ja-JP" sz="3600">
                <a:solidFill>
                  <a:srgbClr val="FF0000"/>
                </a:solidFill>
              </a:rPr>
              <a:t>ɛ</a:t>
            </a:r>
            <a:r>
              <a:rPr lang="en-US" altLang="ja-JP" sz="3600"/>
              <a:t>]</a:t>
            </a:r>
            <a:endParaRPr kumimoji="1" lang="ja-JP" altLang="en-US" sz="4400" b="1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834302" y="2210948"/>
            <a:ext cx="705374" cy="646331"/>
            <a:chOff x="265270" y="3203872"/>
            <a:chExt cx="705374" cy="646331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332328" y="3203872"/>
              <a:ext cx="638316" cy="646331"/>
              <a:chOff x="461378" y="3203872"/>
              <a:chExt cx="638316" cy="646331"/>
            </a:xfrm>
          </p:grpSpPr>
          <p:sp>
            <p:nvSpPr>
              <p:cNvPr id="38" name="テキスト ボックス 37"/>
              <p:cNvSpPr txBox="1"/>
              <p:nvPr/>
            </p:nvSpPr>
            <p:spPr>
              <a:xfrm>
                <a:off x="461378" y="3203872"/>
                <a:ext cx="638316" cy="64633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rtlCol="0">
                <a:spAutoFit/>
              </a:bodyPr>
              <a:lstStyle/>
              <a:p>
                <a:r>
                  <a:rPr kumimoji="1" lang="ko-KR" altLang="en-US" sz="3600" b="1">
                    <a:solidFill>
                      <a:srgbClr val="FF0000"/>
                    </a:solidFill>
                    <a:latin typeface="Batang" panose="02030600000101010101" pitchFamily="18" charset="-127"/>
                    <a:ea typeface="Batang" panose="02030600000101010101" pitchFamily="18" charset="-127"/>
                  </a:rPr>
                  <a:t>아</a:t>
                </a:r>
                <a:endParaRPr kumimoji="1" lang="ja-JP" altLang="en-US" sz="3600" b="1">
                  <a:solidFill>
                    <a:srgbClr val="FF0000"/>
                  </a:solidFill>
                  <a:latin typeface="Batang" panose="02030600000101010101" pitchFamily="18" charset="-127"/>
                  <a:ea typeface="Batang" panose="02030600000101010101" pitchFamily="18" charset="-127"/>
                </a:endParaRPr>
              </a:p>
            </p:txBody>
          </p:sp>
          <p:sp>
            <p:nvSpPr>
              <p:cNvPr id="4" name="正方形/長方形 3"/>
              <p:cNvSpPr/>
              <p:nvPr/>
            </p:nvSpPr>
            <p:spPr>
              <a:xfrm>
                <a:off x="583987" y="3383483"/>
                <a:ext cx="242638" cy="2805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5" name="テキスト ボックス 24"/>
            <p:cNvSpPr txBox="1"/>
            <p:nvPr/>
          </p:nvSpPr>
          <p:spPr>
            <a:xfrm>
              <a:off x="265270" y="3225527"/>
              <a:ext cx="5870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2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kumimoji="1" lang="ja-JP" altLang="en-US" sz="3200" b="1"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3109518" y="2189422"/>
            <a:ext cx="13163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4400" b="1">
                <a:latin typeface="Batang" panose="02030600000101010101" pitchFamily="18" charset="-127"/>
                <a:ea typeface="Batang" panose="02030600000101010101" pitchFamily="18" charset="-127"/>
              </a:rPr>
              <a:t>ㅣ</a:t>
            </a:r>
            <a:r>
              <a:rPr lang="en-US" altLang="ko-KR" sz="3600"/>
              <a:t>[</a:t>
            </a:r>
            <a:r>
              <a:rPr lang="en-US" altLang="ja-JP" sz="3600"/>
              <a:t>j</a:t>
            </a:r>
            <a:r>
              <a:rPr lang="en-US" altLang="ja-JP" sz="3600">
                <a:solidFill>
                  <a:srgbClr val="FF0000"/>
                </a:solidFill>
              </a:rPr>
              <a:t>ɛ</a:t>
            </a:r>
            <a:r>
              <a:rPr lang="en-US" altLang="ja-JP" sz="3600"/>
              <a:t>]</a:t>
            </a:r>
            <a:endParaRPr kumimoji="1" lang="ja-JP" altLang="en-US" sz="4400" b="1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pSp>
        <p:nvGrpSpPr>
          <p:cNvPr id="92" name="グループ化 91"/>
          <p:cNvGrpSpPr/>
          <p:nvPr/>
        </p:nvGrpSpPr>
        <p:grpSpPr>
          <a:xfrm>
            <a:off x="2876996" y="2239547"/>
            <a:ext cx="704233" cy="646331"/>
            <a:chOff x="2966044" y="2344663"/>
            <a:chExt cx="704233" cy="646331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3031961" y="2344663"/>
              <a:ext cx="638316" cy="646331"/>
              <a:chOff x="392651" y="3399322"/>
              <a:chExt cx="638316" cy="646331"/>
            </a:xfrm>
          </p:grpSpPr>
          <p:sp>
            <p:nvSpPr>
              <p:cNvPr id="47" name="テキスト ボックス 46"/>
              <p:cNvSpPr txBox="1"/>
              <p:nvPr/>
            </p:nvSpPr>
            <p:spPr>
              <a:xfrm>
                <a:off x="392651" y="3399322"/>
                <a:ext cx="638316" cy="64633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3600" b="1">
                    <a:solidFill>
                      <a:srgbClr val="FF0000"/>
                    </a:solidFill>
                    <a:latin typeface="Batang" panose="02030600000101010101" pitchFamily="18" charset="-127"/>
                    <a:ea typeface="Batang" panose="02030600000101010101" pitchFamily="18" charset="-127"/>
                  </a:rPr>
                  <a:t>야</a:t>
                </a:r>
                <a:endParaRPr kumimoji="1" lang="ja-JP" altLang="en-US" sz="3600" b="1">
                  <a:solidFill>
                    <a:srgbClr val="FF0000"/>
                  </a:solidFill>
                  <a:latin typeface="Batang" panose="02030600000101010101" pitchFamily="18" charset="-127"/>
                  <a:ea typeface="Batang" panose="02030600000101010101" pitchFamily="18" charset="-127"/>
                </a:endParaRPr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510539" y="3582512"/>
                <a:ext cx="242638" cy="2805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6" name="テキスト ボックス 45"/>
            <p:cNvSpPr txBox="1"/>
            <p:nvPr/>
          </p:nvSpPr>
          <p:spPr>
            <a:xfrm>
              <a:off x="2966044" y="2347499"/>
              <a:ext cx="5870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2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kumimoji="1" lang="ja-JP" altLang="en-US" sz="3200" b="1"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880903" y="3719183"/>
            <a:ext cx="1516377" cy="720465"/>
            <a:chOff x="601292" y="3644591"/>
            <a:chExt cx="1516377" cy="720465"/>
          </a:xfrm>
        </p:grpSpPr>
        <p:sp>
          <p:nvSpPr>
            <p:cNvPr id="50" name="テキスト ボックス 49"/>
            <p:cNvSpPr txBox="1"/>
            <p:nvPr/>
          </p:nvSpPr>
          <p:spPr>
            <a:xfrm>
              <a:off x="601292" y="3657170"/>
              <a:ext cx="1516377" cy="707886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ko-KR" altLang="en-US" sz="4000" b="1">
                  <a:solidFill>
                    <a:srgbClr val="FF0000"/>
                  </a:solidFill>
                  <a:latin typeface="Batang" panose="02030600000101010101" pitchFamily="18" charset="-127"/>
                  <a:ea typeface="Batang" panose="02030600000101010101" pitchFamily="18" charset="-127"/>
                </a:rPr>
                <a:t>와</a:t>
              </a:r>
              <a:r>
                <a:rPr lang="en-US" altLang="ko-KR" sz="3600"/>
                <a:t>[</a:t>
              </a:r>
              <a:r>
                <a:rPr lang="en-US" altLang="ko-KR" sz="3600">
                  <a:ea typeface="BatangChe" panose="02030609000101010101" pitchFamily="49" charset="-127"/>
                </a:rPr>
                <a:t>w</a:t>
              </a:r>
              <a:r>
                <a:rPr lang="en-US" altLang="ko-KR" sz="3600">
                  <a:solidFill>
                    <a:srgbClr val="FF0000"/>
                  </a:solidFill>
                  <a:ea typeface="BatangChe" panose="02030609000101010101" pitchFamily="49" charset="-127"/>
                </a:rPr>
                <a:t>a</a:t>
              </a:r>
              <a:r>
                <a:rPr lang="en-US" altLang="ja-JP" sz="3600"/>
                <a:t>]</a:t>
              </a:r>
              <a:endParaRPr kumimoji="1" lang="ja-JP" altLang="en-US" sz="3600" b="1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611020" y="3644591"/>
              <a:ext cx="5373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28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kumimoji="1" lang="ja-JP" altLang="en-US" sz="2800" b="1"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sp>
        <p:nvSpPr>
          <p:cNvPr id="53" name="テキスト ボックス 52"/>
          <p:cNvSpPr txBox="1"/>
          <p:nvPr/>
        </p:nvSpPr>
        <p:spPr>
          <a:xfrm>
            <a:off x="3025012" y="3742536"/>
            <a:ext cx="788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4800" b="1">
                <a:latin typeface="Batang" panose="02030600000101010101" pitchFamily="18" charset="-127"/>
                <a:ea typeface="Batang" panose="02030600000101010101" pitchFamily="18" charset="-127"/>
              </a:rPr>
              <a:t>ㅣ</a:t>
            </a:r>
            <a:endParaRPr kumimoji="1" lang="ja-JP" altLang="en-US" sz="4800" b="1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2863276" y="3804089"/>
            <a:ext cx="688009" cy="707886"/>
            <a:chOff x="476282" y="3608652"/>
            <a:chExt cx="688009" cy="707886"/>
          </a:xfrm>
        </p:grpSpPr>
        <p:sp>
          <p:nvSpPr>
            <p:cNvPr id="59" name="テキスト ボックス 58"/>
            <p:cNvSpPr txBox="1"/>
            <p:nvPr/>
          </p:nvSpPr>
          <p:spPr>
            <a:xfrm>
              <a:off x="476282" y="3608652"/>
              <a:ext cx="688009" cy="707886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ko-KR" altLang="en-US" sz="4000" b="1">
                  <a:solidFill>
                    <a:srgbClr val="FF0000"/>
                  </a:solidFill>
                  <a:latin typeface="Batang" panose="02030600000101010101" pitchFamily="18" charset="-127"/>
                  <a:ea typeface="Batang" panose="02030600000101010101" pitchFamily="18" charset="-127"/>
                </a:rPr>
                <a:t>와</a:t>
              </a:r>
              <a:endParaRPr kumimoji="1" lang="ja-JP" altLang="en-US" sz="3600" b="1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484858" y="3616310"/>
              <a:ext cx="5373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28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kumimoji="1" lang="ja-JP" altLang="en-US" sz="2800" b="1"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4994154" y="2189421"/>
            <a:ext cx="11142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b="1">
                <a:latin typeface="ＭＳ 明朝" panose="02020609040205080304" pitchFamily="17" charset="-128"/>
                <a:ea typeface="BatangChe" panose="02030609000101010101" pitchFamily="49" charset="-127"/>
              </a:rPr>
              <a:t>ㅣ</a:t>
            </a:r>
            <a:r>
              <a:rPr lang="en-US" altLang="ko-KR" sz="3600">
                <a:ea typeface="BatangChe" panose="02030609000101010101" pitchFamily="49" charset="-127"/>
              </a:rPr>
              <a:t>[</a:t>
            </a:r>
            <a:r>
              <a:rPr lang="en-US" altLang="ko-KR" sz="3600">
                <a:solidFill>
                  <a:schemeClr val="accent5"/>
                </a:solidFill>
                <a:ea typeface="BatangChe" panose="02030609000101010101" pitchFamily="49" charset="-127"/>
              </a:rPr>
              <a:t>e</a:t>
            </a:r>
            <a:r>
              <a:rPr lang="en-US" altLang="ko-KR" sz="3600">
                <a:ea typeface="BatangChe" panose="02030609000101010101" pitchFamily="49" charset="-127"/>
              </a:rPr>
              <a:t>]</a:t>
            </a:r>
            <a:endParaRPr lang="ja-JP" altLang="en-US" sz="3600">
              <a:ea typeface="ＭＳ 明朝" panose="02020609040205080304" pitchFamily="17" charset="-128"/>
            </a:endParaRPr>
          </a:p>
        </p:txBody>
      </p:sp>
      <p:grpSp>
        <p:nvGrpSpPr>
          <p:cNvPr id="64" name="グループ化 63"/>
          <p:cNvGrpSpPr/>
          <p:nvPr/>
        </p:nvGrpSpPr>
        <p:grpSpPr>
          <a:xfrm>
            <a:off x="4695064" y="2236356"/>
            <a:ext cx="781574" cy="649450"/>
            <a:chOff x="4389015" y="2790374"/>
            <a:chExt cx="781574" cy="649450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4524258" y="2793493"/>
              <a:ext cx="646331" cy="646331"/>
              <a:chOff x="4524258" y="2793493"/>
              <a:chExt cx="646331" cy="646331"/>
            </a:xfrm>
          </p:grpSpPr>
          <p:sp>
            <p:nvSpPr>
              <p:cNvPr id="61" name="テキスト ボックス 60"/>
              <p:cNvSpPr txBox="1"/>
              <p:nvPr/>
            </p:nvSpPr>
            <p:spPr>
              <a:xfrm>
                <a:off x="4524258" y="2793493"/>
                <a:ext cx="646331" cy="64633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3600" b="1">
                    <a:solidFill>
                      <a:schemeClr val="accent5"/>
                    </a:solidFill>
                    <a:latin typeface="Batang" panose="02030600000101010101" pitchFamily="18" charset="-127"/>
                    <a:ea typeface="Batang" panose="02030600000101010101" pitchFamily="18" charset="-127"/>
                  </a:rPr>
                  <a:t>ㅓ</a:t>
                </a:r>
                <a:endParaRPr kumimoji="1" lang="ja-JP" altLang="en-US" sz="3600" b="1">
                  <a:solidFill>
                    <a:schemeClr val="accent5"/>
                  </a:solidFill>
                  <a:latin typeface="Batang" panose="02030600000101010101" pitchFamily="18" charset="-127"/>
                  <a:ea typeface="Batang" panose="02030600000101010101" pitchFamily="18" charset="-127"/>
                </a:endParaRPr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>
                <a:off x="4672678" y="3088636"/>
                <a:ext cx="128159" cy="1376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3" name="テキスト ボックス 42"/>
            <p:cNvSpPr txBox="1"/>
            <p:nvPr/>
          </p:nvSpPr>
          <p:spPr>
            <a:xfrm>
              <a:off x="4389015" y="2790374"/>
              <a:ext cx="5870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2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kumimoji="1" lang="ja-JP" altLang="en-US" sz="3200" b="1"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sp>
        <p:nvSpPr>
          <p:cNvPr id="72" name="テキスト ボックス 71"/>
          <p:cNvSpPr txBox="1"/>
          <p:nvPr/>
        </p:nvSpPr>
        <p:spPr>
          <a:xfrm>
            <a:off x="7012818" y="2222274"/>
            <a:ext cx="1220254" cy="1326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b="1">
                <a:latin typeface="ＭＳ 明朝" panose="02020609040205080304" pitchFamily="17" charset="-128"/>
                <a:ea typeface="BatangChe" panose="02030609000101010101" pitchFamily="49" charset="-127"/>
              </a:rPr>
              <a:t>ㅣ</a:t>
            </a:r>
            <a:r>
              <a:rPr lang="en-US" altLang="ko-KR" sz="3600">
                <a:ea typeface="BatangChe" panose="02030609000101010101" pitchFamily="49" charset="-127"/>
              </a:rPr>
              <a:t>[j</a:t>
            </a:r>
            <a:r>
              <a:rPr lang="en-US" altLang="ko-KR" sz="3600">
                <a:solidFill>
                  <a:schemeClr val="accent5"/>
                </a:solidFill>
                <a:ea typeface="BatangChe" panose="02030609000101010101" pitchFamily="49" charset="-127"/>
              </a:rPr>
              <a:t>e</a:t>
            </a:r>
            <a:r>
              <a:rPr lang="en-US" altLang="ko-KR" sz="3600">
                <a:ea typeface="BatangChe" panose="02030609000101010101" pitchFamily="49" charset="-127"/>
              </a:rPr>
              <a:t>]</a:t>
            </a:r>
            <a:endParaRPr lang="ja-JP" altLang="en-US" sz="3600">
              <a:ea typeface="ＭＳ 明朝" panose="02020609040205080304" pitchFamily="17" charset="-128"/>
            </a:endParaRPr>
          </a:p>
        </p:txBody>
      </p:sp>
      <p:grpSp>
        <p:nvGrpSpPr>
          <p:cNvPr id="73" name="グループ化 72"/>
          <p:cNvGrpSpPr/>
          <p:nvPr/>
        </p:nvGrpSpPr>
        <p:grpSpPr>
          <a:xfrm>
            <a:off x="6748267" y="2261543"/>
            <a:ext cx="813549" cy="647754"/>
            <a:chOff x="4427569" y="3005977"/>
            <a:chExt cx="742855" cy="646331"/>
          </a:xfrm>
        </p:grpSpPr>
        <p:grpSp>
          <p:nvGrpSpPr>
            <p:cNvPr id="74" name="グループ化 73"/>
            <p:cNvGrpSpPr/>
            <p:nvPr/>
          </p:nvGrpSpPr>
          <p:grpSpPr>
            <a:xfrm>
              <a:off x="4532108" y="3005977"/>
              <a:ext cx="638316" cy="646331"/>
              <a:chOff x="4532108" y="3005977"/>
              <a:chExt cx="638316" cy="646331"/>
            </a:xfrm>
          </p:grpSpPr>
          <p:sp>
            <p:nvSpPr>
              <p:cNvPr id="76" name="テキスト ボックス 75"/>
              <p:cNvSpPr txBox="1"/>
              <p:nvPr/>
            </p:nvSpPr>
            <p:spPr>
              <a:xfrm>
                <a:off x="4532108" y="3005977"/>
                <a:ext cx="638316" cy="64633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rtlCol="0">
                <a:spAutoFit/>
              </a:bodyPr>
              <a:lstStyle/>
              <a:p>
                <a:r>
                  <a:rPr kumimoji="1" lang="ko-KR" altLang="en-US" sz="3600" b="1">
                    <a:solidFill>
                      <a:schemeClr val="accent5"/>
                    </a:solidFill>
                    <a:latin typeface="Batang" panose="02030600000101010101" pitchFamily="18" charset="-127"/>
                    <a:ea typeface="Batang" panose="02030600000101010101" pitchFamily="18" charset="-127"/>
                  </a:rPr>
                  <a:t>ㅕ</a:t>
                </a:r>
                <a:endParaRPr kumimoji="1" lang="ja-JP" altLang="en-US" sz="3600" b="1">
                  <a:solidFill>
                    <a:schemeClr val="accent5"/>
                  </a:solidFill>
                  <a:latin typeface="Batang" panose="02030600000101010101" pitchFamily="18" charset="-127"/>
                  <a:ea typeface="Batang" panose="02030600000101010101" pitchFamily="18" charset="-127"/>
                </a:endParaRPr>
              </a:p>
            </p:txBody>
          </p:sp>
          <p:sp>
            <p:nvSpPr>
              <p:cNvPr id="77" name="正方形/長方形 76"/>
              <p:cNvSpPr/>
              <p:nvPr/>
            </p:nvSpPr>
            <p:spPr>
              <a:xfrm>
                <a:off x="4679469" y="3273547"/>
                <a:ext cx="114100" cy="18623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5" name="テキスト ボックス 74"/>
            <p:cNvSpPr txBox="1"/>
            <p:nvPr/>
          </p:nvSpPr>
          <p:spPr>
            <a:xfrm>
              <a:off x="4427569" y="3008562"/>
              <a:ext cx="536011" cy="583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ko-KR" altLang="en-US" sz="32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kumimoji="1" lang="ja-JP" altLang="en-US" sz="3200" b="1"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4742332" y="3719183"/>
            <a:ext cx="1446177" cy="734040"/>
            <a:chOff x="4657896" y="4553259"/>
            <a:chExt cx="1446177" cy="734040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4657896" y="4579413"/>
              <a:ext cx="1446177" cy="707886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ko-KR" altLang="en-US" sz="4000" b="1">
                  <a:solidFill>
                    <a:schemeClr val="accent5"/>
                  </a:solidFill>
                  <a:latin typeface="BatangChe" panose="02030609000101010101" pitchFamily="49" charset="-127"/>
                  <a:ea typeface="BatangChe" panose="02030609000101010101" pitchFamily="49" charset="-127"/>
                </a:rPr>
                <a:t>워</a:t>
              </a:r>
              <a:r>
                <a:rPr lang="en-US" altLang="ko-KR" sz="3200">
                  <a:ea typeface="BatangChe" panose="02030609000101010101" pitchFamily="49" charset="-127"/>
                </a:rPr>
                <a:t>[w</a:t>
              </a:r>
              <a:r>
                <a:rPr lang="en-US" altLang="ja-JP" sz="3200">
                  <a:solidFill>
                    <a:schemeClr val="accent5"/>
                  </a:solidFill>
                </a:rPr>
                <a:t>ɔ</a:t>
              </a:r>
              <a:r>
                <a:rPr lang="en-US" altLang="ko-KR" sz="3200">
                  <a:ea typeface="BatangChe" panose="02030609000101010101" pitchFamily="49" charset="-127"/>
                </a:rPr>
                <a:t>]</a:t>
              </a:r>
              <a:endParaRPr lang="ja-JP" altLang="en-US" sz="3200">
                <a:ea typeface="BatangChe" panose="02030609000101010101" pitchFamily="49" charset="-127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4677925" y="4553259"/>
              <a:ext cx="5373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kumimoji="1" lang="ja-JP" altLang="en-US" sz="2800" b="1"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sp>
        <p:nvSpPr>
          <p:cNvPr id="82" name="テキスト ボックス 81"/>
          <p:cNvSpPr txBox="1"/>
          <p:nvPr/>
        </p:nvSpPr>
        <p:spPr>
          <a:xfrm>
            <a:off x="6921433" y="3725614"/>
            <a:ext cx="697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>
                <a:latin typeface="BatangChe" panose="02030609000101010101" pitchFamily="49" charset="-127"/>
                <a:ea typeface="BatangChe" panose="02030609000101010101" pitchFamily="49" charset="-127"/>
              </a:rPr>
              <a:t>ㅣ</a:t>
            </a:r>
            <a:endParaRPr lang="ja-JP" altLang="en-US" sz="3200">
              <a:ea typeface="BatangChe" panose="02030609000101010101" pitchFamily="49" charset="-127"/>
            </a:endParaRPr>
          </a:p>
        </p:txBody>
      </p:sp>
      <p:grpSp>
        <p:nvGrpSpPr>
          <p:cNvPr id="83" name="グループ化 82"/>
          <p:cNvGrpSpPr/>
          <p:nvPr/>
        </p:nvGrpSpPr>
        <p:grpSpPr>
          <a:xfrm>
            <a:off x="6742613" y="3741632"/>
            <a:ext cx="688009" cy="714218"/>
            <a:chOff x="4434193" y="4494919"/>
            <a:chExt cx="688009" cy="714218"/>
          </a:xfrm>
        </p:grpSpPr>
        <p:sp>
          <p:nvSpPr>
            <p:cNvPr id="84" name="テキスト ボックス 83"/>
            <p:cNvSpPr txBox="1"/>
            <p:nvPr/>
          </p:nvSpPr>
          <p:spPr>
            <a:xfrm>
              <a:off x="4434193" y="4501251"/>
              <a:ext cx="688009" cy="707886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ko-KR" altLang="en-US" sz="4000" b="1">
                  <a:solidFill>
                    <a:schemeClr val="accent5"/>
                  </a:solidFill>
                  <a:latin typeface="Batang" panose="02030600000101010101" pitchFamily="18" charset="-127"/>
                  <a:ea typeface="Batang" panose="02030600000101010101" pitchFamily="18" charset="-127"/>
                </a:rPr>
                <a:t>워</a:t>
              </a:r>
              <a:endParaRPr kumimoji="1" lang="ja-JP" altLang="en-US" sz="3600" b="1">
                <a:solidFill>
                  <a:schemeClr val="accent5"/>
                </a:solidFill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4453642" y="4494919"/>
              <a:ext cx="5373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kumimoji="1" lang="ja-JP" altLang="en-US" sz="2800" b="1"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sp>
        <p:nvSpPr>
          <p:cNvPr id="93" name="正方形/長方形 92"/>
          <p:cNvSpPr/>
          <p:nvPr/>
        </p:nvSpPr>
        <p:spPr>
          <a:xfrm>
            <a:off x="3499920" y="3893288"/>
            <a:ext cx="9925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/>
              <a:t>[</a:t>
            </a:r>
            <a:r>
              <a:rPr lang="en-US" altLang="ko-KR" sz="3600">
                <a:ea typeface="BatangChe" panose="02030609000101010101" pitchFamily="49" charset="-127"/>
              </a:rPr>
              <a:t>w</a:t>
            </a:r>
            <a:r>
              <a:rPr lang="en-US" altLang="ja-JP" sz="3600">
                <a:solidFill>
                  <a:srgbClr val="FF0000"/>
                </a:solidFill>
              </a:rPr>
              <a:t>ɛ</a:t>
            </a:r>
            <a:r>
              <a:rPr lang="en-US" altLang="ja-JP" sz="3600"/>
              <a:t>]</a:t>
            </a:r>
            <a:endParaRPr lang="ja-JP" altLang="en-US" sz="3600"/>
          </a:p>
        </p:txBody>
      </p:sp>
      <p:sp>
        <p:nvSpPr>
          <p:cNvPr id="94" name="正方形/長方形 93"/>
          <p:cNvSpPr/>
          <p:nvPr/>
        </p:nvSpPr>
        <p:spPr>
          <a:xfrm>
            <a:off x="7395594" y="3834867"/>
            <a:ext cx="10222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>
                <a:ea typeface="BatangChe" panose="02030609000101010101" pitchFamily="49" charset="-127"/>
              </a:rPr>
              <a:t>[w</a:t>
            </a:r>
            <a:r>
              <a:rPr lang="en-US" altLang="ko-KR" sz="3600">
                <a:solidFill>
                  <a:schemeClr val="accent5"/>
                </a:solidFill>
                <a:ea typeface="BatangChe" panose="02030609000101010101" pitchFamily="49" charset="-127"/>
              </a:rPr>
              <a:t>e</a:t>
            </a:r>
            <a:r>
              <a:rPr lang="en-US" altLang="ko-KR" sz="3600">
                <a:ea typeface="BatangChe" panose="02030609000101010101" pitchFamily="49" charset="-127"/>
              </a:rPr>
              <a:t>]</a:t>
            </a:r>
            <a:endParaRPr lang="ja-JP" altLang="en-US" sz="3600" b="1">
              <a:solidFill>
                <a:schemeClr val="accent5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696857" y="5914956"/>
            <a:ext cx="4820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/>
              <a:t>対称的（</a:t>
            </a:r>
            <a:r>
              <a:rPr lang="en-US" altLang="ja-JP" sz="2800"/>
              <a:t>symmetric)</a:t>
            </a:r>
            <a:r>
              <a:rPr lang="ja-JP" altLang="en-US" sz="2800"/>
              <a:t>である</a:t>
            </a:r>
            <a:r>
              <a:rPr lang="en-US" altLang="ja-JP" sz="2800"/>
              <a:t>!</a:t>
            </a:r>
            <a:endParaRPr lang="ja-JP" altLang="en-US" sz="2800"/>
          </a:p>
        </p:txBody>
      </p:sp>
      <p:sp>
        <p:nvSpPr>
          <p:cNvPr id="60" name="円/楕円 59"/>
          <p:cNvSpPr/>
          <p:nvPr/>
        </p:nvSpPr>
        <p:spPr>
          <a:xfrm>
            <a:off x="548640" y="1557490"/>
            <a:ext cx="4093194" cy="4320796"/>
          </a:xfrm>
          <a:prstGeom prst="ellipse">
            <a:avLst/>
          </a:prstGeom>
          <a:noFill/>
          <a:ln w="57150">
            <a:solidFill>
              <a:srgbClr val="FA6ED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887241" y="5093074"/>
            <a:ext cx="1589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>
                <a:latin typeface="Batang" panose="02030600000101010101" pitchFamily="18" charset="-127"/>
                <a:ea typeface="Batang" panose="02030600000101010101" pitchFamily="18" charset="-127"/>
              </a:rPr>
              <a:t>의</a:t>
            </a:r>
            <a:r>
              <a:rPr lang="en-US" altLang="ja-JP" sz="3600"/>
              <a:t>[ɯi]</a:t>
            </a:r>
            <a:endParaRPr lang="en-US" altLang="ja-JP" sz="360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565012" y="4781370"/>
            <a:ext cx="822304" cy="730716"/>
            <a:chOff x="1729344" y="4707819"/>
            <a:chExt cx="822304" cy="730716"/>
          </a:xfrm>
        </p:grpSpPr>
        <p:sp>
          <p:nvSpPr>
            <p:cNvPr id="66" name="テキスト ボックス 65"/>
            <p:cNvSpPr txBox="1"/>
            <p:nvPr/>
          </p:nvSpPr>
          <p:spPr>
            <a:xfrm>
              <a:off x="1729344" y="4718209"/>
              <a:ext cx="5861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000" b="1">
                  <a:solidFill>
                    <a:srgbClr val="FF0000"/>
                  </a:solidFill>
                  <a:latin typeface="Batang" panose="02030600000101010101" pitchFamily="18" charset="-127"/>
                  <a:ea typeface="Batang" panose="02030600000101010101" pitchFamily="18" charset="-127"/>
                </a:rPr>
                <a:t>외</a:t>
              </a:r>
              <a:endParaRPr lang="en-US" altLang="ja-JP" sz="3600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1854021" y="4730649"/>
              <a:ext cx="697627" cy="707886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r>
                <a:rPr lang="ko-KR" altLang="en-US" sz="4000" b="1">
                  <a:latin typeface="Batang" panose="02030600000101010101" pitchFamily="18" charset="-127"/>
                  <a:ea typeface="Batang" panose="02030600000101010101" pitchFamily="18" charset="-127"/>
                </a:rPr>
                <a:t>ㅣ</a:t>
              </a:r>
              <a:endParaRPr lang="ja-JP" altLang="en-US" sz="400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748337" y="4707819"/>
              <a:ext cx="53732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28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lang="ja-JP" altLang="en-US" sz="2800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5971997" y="4719811"/>
            <a:ext cx="1860174" cy="731053"/>
            <a:chOff x="6119943" y="4657855"/>
            <a:chExt cx="1860174" cy="731053"/>
          </a:xfrm>
        </p:grpSpPr>
        <p:grpSp>
          <p:nvGrpSpPr>
            <p:cNvPr id="69" name="グループ化 68"/>
            <p:cNvGrpSpPr/>
            <p:nvPr/>
          </p:nvGrpSpPr>
          <p:grpSpPr>
            <a:xfrm>
              <a:off x="6119943" y="4657855"/>
              <a:ext cx="1860174" cy="731053"/>
              <a:chOff x="734219" y="-815968"/>
              <a:chExt cx="2305793" cy="974736"/>
            </a:xfrm>
          </p:grpSpPr>
          <p:sp>
            <p:nvSpPr>
              <p:cNvPr id="70" name="テキスト ボックス 69"/>
              <p:cNvSpPr txBox="1"/>
              <p:nvPr/>
            </p:nvSpPr>
            <p:spPr>
              <a:xfrm>
                <a:off x="734219" y="-795339"/>
                <a:ext cx="230579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4050" b="1">
                    <a:solidFill>
                      <a:srgbClr val="0070C0"/>
                    </a:solidFill>
                    <a:latin typeface="Batang" panose="02030600000101010101" pitchFamily="18" charset="-127"/>
                    <a:ea typeface="Batang" panose="02030600000101010101" pitchFamily="18" charset="-127"/>
                  </a:rPr>
                  <a:t>위</a:t>
                </a:r>
                <a:endParaRPr lang="en-US" altLang="ko-KR" sz="405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  <p:sp>
            <p:nvSpPr>
              <p:cNvPr id="71" name="テキスト ボックス 70"/>
              <p:cNvSpPr txBox="1"/>
              <p:nvPr/>
            </p:nvSpPr>
            <p:spPr>
              <a:xfrm>
                <a:off x="908726" y="-815968"/>
                <a:ext cx="546264" cy="94384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4000" b="1">
                    <a:latin typeface="Batang" panose="02030600000101010101" pitchFamily="18" charset="-127"/>
                    <a:ea typeface="Batang" panose="02030600000101010101" pitchFamily="18" charset="-127"/>
                  </a:rPr>
                  <a:t>ㅣ</a:t>
                </a:r>
                <a:endParaRPr lang="en-US" altLang="ko-KR" sz="4000" b="1">
                  <a:latin typeface="Batang" panose="02030600000101010101" pitchFamily="18" charset="-127"/>
                  <a:ea typeface="Batang" panose="02030600000101010101" pitchFamily="18" charset="-127"/>
                </a:endParaRPr>
              </a:p>
            </p:txBody>
          </p:sp>
        </p:grpSp>
        <p:sp>
          <p:nvSpPr>
            <p:cNvPr id="78" name="テキスト ボックス 77"/>
            <p:cNvSpPr txBox="1"/>
            <p:nvPr/>
          </p:nvSpPr>
          <p:spPr>
            <a:xfrm>
              <a:off x="6143288" y="4660937"/>
              <a:ext cx="4406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b="1">
                  <a:latin typeface="Batang" panose="02030600000101010101" pitchFamily="18" charset="-127"/>
                  <a:ea typeface="Batang" panose="02030600000101010101" pitchFamily="18" charset="-127"/>
                </a:rPr>
                <a:t>ㅇ</a:t>
              </a:r>
              <a:endParaRPr lang="ja-JP" altLang="en-US" sz="2800" b="1">
                <a:latin typeface="Batang" panose="02030600000101010101" pitchFamily="18" charset="-127"/>
                <a:ea typeface="Batang" panose="02030600000101010101" pitchFamily="18" charset="-127"/>
              </a:endParaRPr>
            </a:p>
          </p:txBody>
        </p:sp>
      </p:grpSp>
      <p:sp>
        <p:nvSpPr>
          <p:cNvPr id="79" name="円/楕円 78"/>
          <p:cNvSpPr/>
          <p:nvPr/>
        </p:nvSpPr>
        <p:spPr>
          <a:xfrm>
            <a:off x="4522109" y="1557491"/>
            <a:ext cx="4038234" cy="4320796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9" name="正方形/長方形 8"/>
          <p:cNvSpPr/>
          <p:nvPr/>
        </p:nvSpPr>
        <p:spPr>
          <a:xfrm>
            <a:off x="2099270" y="4783855"/>
            <a:ext cx="16674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/>
              <a:t>[?</a:t>
            </a:r>
            <a:r>
              <a:rPr lang="ja-JP" altLang="en-US" sz="3600"/>
              <a:t>➞</a:t>
            </a:r>
            <a:r>
              <a:rPr lang="en-US" altLang="ja-JP" sz="3600"/>
              <a:t>wɛ]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572733" y="4733598"/>
            <a:ext cx="9028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/>
              <a:t>[wi]</a:t>
            </a:r>
            <a:endParaRPr lang="en-US" altLang="ko-KR" sz="440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 rot="21005408">
            <a:off x="2834269" y="1372470"/>
            <a:ext cx="5771633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3600" b="1">
                <a:solidFill>
                  <a:schemeClr val="accent2"/>
                </a:solidFill>
              </a:rPr>
              <a:t>複合母音の運動会や～！</a:t>
            </a: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 rot="20639059">
            <a:off x="851760" y="1444032"/>
            <a:ext cx="968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>
                <a:solidFill>
                  <a:srgbClr val="FF0000"/>
                </a:solidFill>
              </a:rPr>
              <a:t>赤組</a:t>
            </a:r>
            <a:endParaRPr kumimoji="1" lang="ja-JP" altLang="en-US" sz="2800" b="1">
              <a:solidFill>
                <a:srgbClr val="FF0000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 rot="20639059">
            <a:off x="7702054" y="1551323"/>
            <a:ext cx="968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>
                <a:solidFill>
                  <a:srgbClr val="0070C0"/>
                </a:solidFill>
              </a:rPr>
              <a:t>青組</a:t>
            </a:r>
            <a:endParaRPr kumimoji="1" lang="ja-JP" altLang="en-US" sz="28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57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" grpId="0"/>
      <p:bldP spid="49" grpId="0"/>
      <p:bldP spid="53" grpId="0"/>
      <p:bldP spid="10" grpId="0"/>
      <p:bldP spid="72" grpId="0"/>
      <p:bldP spid="82" grpId="0"/>
      <p:bldP spid="93" grpId="0"/>
      <p:bldP spid="94" grpId="0"/>
      <p:bldP spid="57" grpId="0"/>
      <p:bldP spid="60" grpId="0" animBg="1"/>
      <p:bldP spid="68" grpId="0"/>
      <p:bldP spid="79" grpId="0" animBg="1"/>
      <p:bldP spid="9" grpId="0"/>
      <p:bldP spid="11" grpId="0"/>
      <p:bldP spid="54" grpId="0"/>
      <p:bldP spid="13" grpId="0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088710" y="1069864"/>
            <a:ext cx="6791446" cy="54719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>
                <a:solidFill>
                  <a:srgbClr val="7030A0"/>
                </a:solidFill>
              </a:rPr>
              <a:t>◆</a:t>
            </a:r>
            <a:r>
              <a:rPr lang="ja-JP" altLang="en-US" sz="3600"/>
              <a:t>カタカナでの対応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5664" y="2292023"/>
            <a:ext cx="145224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50" b="1">
                <a:latin typeface="+mn-ea"/>
              </a:rPr>
              <a:t>애</a:t>
            </a:r>
            <a:endParaRPr lang="ja-JP" altLang="en-US" sz="3300" b="1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85408" y="2371225"/>
            <a:ext cx="111422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50" b="1">
                <a:latin typeface="+mn-ea"/>
              </a:rPr>
              <a:t>에</a:t>
            </a:r>
            <a:endParaRPr lang="ja-JP" altLang="en-US" sz="3300"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85228" y="2266067"/>
            <a:ext cx="145356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50" b="1">
                <a:latin typeface="+mn-ea"/>
              </a:rPr>
              <a:t>얘</a:t>
            </a:r>
            <a:endParaRPr lang="ja-JP" altLang="en-US" sz="3300" b="1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60854" y="2368099"/>
            <a:ext cx="149697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50" b="1">
                <a:latin typeface="+mn-ea"/>
              </a:rPr>
              <a:t>예</a:t>
            </a:r>
            <a:endParaRPr lang="ja-JP" altLang="en-US" sz="3300">
              <a:ea typeface="ＭＳ 明朝" panose="02020609040205080304" pitchFamily="17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35937" y="3388498"/>
            <a:ext cx="151771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50" b="1">
                <a:latin typeface="+mn-ea"/>
              </a:rPr>
              <a:t>와</a:t>
            </a:r>
            <a:endParaRPr lang="ja-JP" altLang="en-US" sz="3300">
              <a:ea typeface="BatangChe" panose="02030609000101010101" pitchFamily="49" charset="-127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95299" y="3501274"/>
            <a:ext cx="144617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50" b="1">
                <a:latin typeface="+mn-ea"/>
              </a:rPr>
              <a:t>워</a:t>
            </a:r>
            <a:endParaRPr lang="ja-JP" altLang="en-US" sz="3300">
              <a:ea typeface="BatangChe" panose="02030609000101010101" pitchFamily="49" charset="-127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46374" y="3369439"/>
            <a:ext cx="89040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50" b="1">
                <a:latin typeface="+mn-ea"/>
              </a:rPr>
              <a:t>왜</a:t>
            </a:r>
            <a:r>
              <a:rPr lang="ja-JP" altLang="en-US" sz="4050" b="1">
                <a:latin typeface="+mn-ea"/>
              </a:rPr>
              <a:t> </a:t>
            </a:r>
            <a:endParaRPr lang="ja-JP" altLang="en-US" sz="3300" b="1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95478" y="3501274"/>
            <a:ext cx="139823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50" b="1">
                <a:latin typeface="+mn-ea"/>
              </a:rPr>
              <a:t>웨</a:t>
            </a:r>
            <a:endParaRPr lang="ja-JP" altLang="en-US" sz="3300">
              <a:ea typeface="BatangChe" panose="02030609000101010101" pitchFamily="49" charset="-127"/>
            </a:endParaRPr>
          </a:p>
        </p:txBody>
      </p:sp>
      <p:sp>
        <p:nvSpPr>
          <p:cNvPr id="28" name="右矢印 27"/>
          <p:cNvSpPr/>
          <p:nvPr/>
        </p:nvSpPr>
        <p:spPr>
          <a:xfrm>
            <a:off x="2292639" y="2448114"/>
            <a:ext cx="534390" cy="3099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9" name="右矢印 28"/>
          <p:cNvSpPr/>
          <p:nvPr/>
        </p:nvSpPr>
        <p:spPr>
          <a:xfrm>
            <a:off x="6286915" y="2498005"/>
            <a:ext cx="534390" cy="315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0" name="右矢印 29"/>
          <p:cNvSpPr/>
          <p:nvPr/>
        </p:nvSpPr>
        <p:spPr>
          <a:xfrm>
            <a:off x="2263174" y="3618214"/>
            <a:ext cx="534390" cy="2974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1" name="右矢印 30"/>
          <p:cNvSpPr/>
          <p:nvPr/>
        </p:nvSpPr>
        <p:spPr>
          <a:xfrm>
            <a:off x="6297602" y="3736686"/>
            <a:ext cx="534390" cy="2769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2" name="右矢印 31"/>
          <p:cNvSpPr/>
          <p:nvPr/>
        </p:nvSpPr>
        <p:spPr>
          <a:xfrm rot="2271714">
            <a:off x="2219065" y="3089135"/>
            <a:ext cx="754538" cy="2463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3" name="右矢印 32"/>
          <p:cNvSpPr/>
          <p:nvPr/>
        </p:nvSpPr>
        <p:spPr>
          <a:xfrm rot="2271714">
            <a:off x="6285562" y="3178844"/>
            <a:ext cx="754538" cy="254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687056" y="4467372"/>
            <a:ext cx="219634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50" b="1">
                <a:latin typeface="ＭＳ 明朝" panose="02020609040205080304" pitchFamily="17" charset="-128"/>
              </a:rPr>
              <a:t>외</a:t>
            </a:r>
            <a:endParaRPr lang="en-US" altLang="ja-JP" sz="330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005767" y="4496056"/>
            <a:ext cx="186017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50" b="1">
                <a:latin typeface="ＭＳ 明朝" panose="02020609040205080304" pitchFamily="17" charset="-128"/>
              </a:rPr>
              <a:t>위</a:t>
            </a:r>
            <a:endParaRPr lang="en-US" altLang="ko-KR" sz="405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853395" y="4472811"/>
            <a:ext cx="141613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50" b="1">
                <a:latin typeface="ＭＳ 明朝" panose="02020609040205080304" pitchFamily="17" charset="-128"/>
              </a:rPr>
              <a:t>의</a:t>
            </a:r>
            <a:endParaRPr lang="en-US" altLang="ja-JP" sz="330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ko-KR" sz="405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1072754" y="2215664"/>
            <a:ext cx="932599" cy="830588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5" name="円/楕円 44"/>
          <p:cNvSpPr/>
          <p:nvPr/>
        </p:nvSpPr>
        <p:spPr>
          <a:xfrm>
            <a:off x="4982793" y="2236284"/>
            <a:ext cx="932599" cy="824313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6" name="円/楕円 45"/>
          <p:cNvSpPr/>
          <p:nvPr/>
        </p:nvSpPr>
        <p:spPr>
          <a:xfrm>
            <a:off x="1551579" y="4366417"/>
            <a:ext cx="932599" cy="8243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7" name="円/楕円 46"/>
          <p:cNvSpPr/>
          <p:nvPr/>
        </p:nvSpPr>
        <p:spPr>
          <a:xfrm>
            <a:off x="3012669" y="3308845"/>
            <a:ext cx="932599" cy="8243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8" name="円/楕円 47"/>
          <p:cNvSpPr/>
          <p:nvPr/>
        </p:nvSpPr>
        <p:spPr>
          <a:xfrm>
            <a:off x="7038650" y="3421968"/>
            <a:ext cx="932599" cy="8243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5" name="角丸四角形 24"/>
          <p:cNvSpPr/>
          <p:nvPr/>
        </p:nvSpPr>
        <p:spPr>
          <a:xfrm>
            <a:off x="3828343" y="4449037"/>
            <a:ext cx="724873" cy="739517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9" name="角丸四角形 48"/>
          <p:cNvSpPr/>
          <p:nvPr/>
        </p:nvSpPr>
        <p:spPr>
          <a:xfrm>
            <a:off x="5988988" y="4449037"/>
            <a:ext cx="694868" cy="762600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883753" y="2031314"/>
            <a:ext cx="646616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>
                <a:solidFill>
                  <a:srgbClr val="00B0F0"/>
                </a:solidFill>
              </a:rPr>
              <a:t>エ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773705" y="2038362"/>
            <a:ext cx="646616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>
                <a:solidFill>
                  <a:srgbClr val="00B0F0"/>
                </a:solidFill>
              </a:rPr>
              <a:t>エ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814711" y="3189753"/>
            <a:ext cx="9264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>
                <a:solidFill>
                  <a:srgbClr val="FF0000"/>
                </a:solidFill>
              </a:rPr>
              <a:t>ウェ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691508" y="3184670"/>
            <a:ext cx="9264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>
                <a:solidFill>
                  <a:srgbClr val="FF0000"/>
                </a:solidFill>
              </a:rPr>
              <a:t>ウェ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301899" y="4193752"/>
            <a:ext cx="9264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>
                <a:solidFill>
                  <a:srgbClr val="FF0000"/>
                </a:solidFill>
              </a:rPr>
              <a:t>ウェ</a:t>
            </a:r>
          </a:p>
        </p:txBody>
      </p:sp>
      <p:sp>
        <p:nvSpPr>
          <p:cNvPr id="57" name="円/楕円 56"/>
          <p:cNvSpPr/>
          <p:nvPr/>
        </p:nvSpPr>
        <p:spPr>
          <a:xfrm>
            <a:off x="3064203" y="2174457"/>
            <a:ext cx="932599" cy="830588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8" name="円/楕円 57"/>
          <p:cNvSpPr/>
          <p:nvPr/>
        </p:nvSpPr>
        <p:spPr>
          <a:xfrm>
            <a:off x="7143044" y="2241661"/>
            <a:ext cx="932599" cy="830588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852269" y="2061526"/>
            <a:ext cx="75560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>
                <a:solidFill>
                  <a:srgbClr val="0070C0"/>
                </a:solidFill>
              </a:rPr>
              <a:t>イェ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779437" y="1970667"/>
            <a:ext cx="75560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>
                <a:solidFill>
                  <a:srgbClr val="0070C0"/>
                </a:solidFill>
              </a:rPr>
              <a:t>イェ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945443" y="3131424"/>
            <a:ext cx="839411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>
                <a:solidFill>
                  <a:schemeClr val="accent2"/>
                </a:solidFill>
              </a:rPr>
              <a:t>ワ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622041" y="2996673"/>
            <a:ext cx="839411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>
                <a:solidFill>
                  <a:srgbClr val="002060"/>
                </a:solidFill>
              </a:rPr>
              <a:t>ウォ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524767" y="4191283"/>
            <a:ext cx="83941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>
                <a:solidFill>
                  <a:srgbClr val="00B050"/>
                </a:solidFill>
              </a:rPr>
              <a:t>ウィ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683856" y="4191283"/>
            <a:ext cx="83941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>
                <a:solidFill>
                  <a:srgbClr val="00B050"/>
                </a:solidFill>
              </a:rPr>
              <a:t>ウィ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1171031" y="3308845"/>
            <a:ext cx="783118" cy="77617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5057533" y="3444659"/>
            <a:ext cx="783118" cy="791028"/>
          </a:xfrm>
          <a:prstGeom prst="round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89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5" grpId="0" animBg="1"/>
      <p:bldP spid="46" grpId="0" animBg="1"/>
      <p:bldP spid="47" grpId="0" animBg="1"/>
      <p:bldP spid="48" grpId="0" animBg="1"/>
      <p:bldP spid="25" grpId="0" animBg="1"/>
      <p:bldP spid="49" grpId="0" animBg="1"/>
      <p:bldP spid="50" grpId="0"/>
      <p:bldP spid="51" grpId="0"/>
      <p:bldP spid="52" grpId="0"/>
      <p:bldP spid="53" grpId="0"/>
      <p:bldP spid="54" grpId="0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2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088710" y="1069864"/>
            <a:ext cx="6791446" cy="54719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>
                <a:solidFill>
                  <a:srgbClr val="7030A0"/>
                </a:solidFill>
              </a:rPr>
              <a:t>◆</a:t>
            </a:r>
            <a:r>
              <a:rPr lang="ja-JP" altLang="en-US" sz="3600"/>
              <a:t>小テスト１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5664" y="2292023"/>
            <a:ext cx="145224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50" b="1">
                <a:latin typeface="+mn-ea"/>
              </a:rPr>
              <a:t>애</a:t>
            </a:r>
            <a:endParaRPr lang="ja-JP" altLang="en-US" sz="3300" b="1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85408" y="2371225"/>
            <a:ext cx="111422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50" b="1">
                <a:latin typeface="+mn-ea"/>
              </a:rPr>
              <a:t>에</a:t>
            </a:r>
            <a:endParaRPr lang="ja-JP" altLang="en-US" sz="3300"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85228" y="2266067"/>
            <a:ext cx="145356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50" b="1">
                <a:latin typeface="+mn-ea"/>
              </a:rPr>
              <a:t>얘</a:t>
            </a:r>
            <a:endParaRPr lang="ja-JP" altLang="en-US" sz="3300" b="1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60854" y="2368099"/>
            <a:ext cx="149697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50" b="1">
                <a:latin typeface="+mn-ea"/>
              </a:rPr>
              <a:t>예</a:t>
            </a:r>
            <a:endParaRPr lang="ja-JP" altLang="en-US" sz="3300">
              <a:ea typeface="ＭＳ 明朝" panose="02020609040205080304" pitchFamily="17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35937" y="3388498"/>
            <a:ext cx="151771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50" b="1">
                <a:latin typeface="+mn-ea"/>
              </a:rPr>
              <a:t>와</a:t>
            </a:r>
            <a:endParaRPr lang="ja-JP" altLang="en-US" sz="3300">
              <a:ea typeface="BatangChe" panose="02030609000101010101" pitchFamily="49" charset="-127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95299" y="3501274"/>
            <a:ext cx="144617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50" b="1">
                <a:latin typeface="+mn-ea"/>
              </a:rPr>
              <a:t>워</a:t>
            </a:r>
            <a:endParaRPr lang="ja-JP" altLang="en-US" sz="3300">
              <a:ea typeface="BatangChe" panose="02030609000101010101" pitchFamily="49" charset="-127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46374" y="3369439"/>
            <a:ext cx="89040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50" b="1">
                <a:latin typeface="+mn-ea"/>
              </a:rPr>
              <a:t>왜</a:t>
            </a:r>
            <a:r>
              <a:rPr lang="ja-JP" altLang="en-US" sz="4050" b="1">
                <a:latin typeface="+mn-ea"/>
              </a:rPr>
              <a:t> </a:t>
            </a:r>
            <a:endParaRPr lang="ja-JP" altLang="en-US" sz="3300" b="1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95478" y="3501274"/>
            <a:ext cx="139823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50" b="1">
                <a:latin typeface="+mn-ea"/>
              </a:rPr>
              <a:t>웨</a:t>
            </a:r>
            <a:endParaRPr lang="ja-JP" altLang="en-US" sz="3300">
              <a:ea typeface="BatangChe" panose="02030609000101010101" pitchFamily="49" charset="-127"/>
            </a:endParaRPr>
          </a:p>
        </p:txBody>
      </p:sp>
      <p:sp>
        <p:nvSpPr>
          <p:cNvPr id="28" name="右矢印 27"/>
          <p:cNvSpPr/>
          <p:nvPr/>
        </p:nvSpPr>
        <p:spPr>
          <a:xfrm>
            <a:off x="2292639" y="2448114"/>
            <a:ext cx="534390" cy="3099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9" name="右矢印 28"/>
          <p:cNvSpPr/>
          <p:nvPr/>
        </p:nvSpPr>
        <p:spPr>
          <a:xfrm>
            <a:off x="6286915" y="2498005"/>
            <a:ext cx="534390" cy="315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0" name="右矢印 29"/>
          <p:cNvSpPr/>
          <p:nvPr/>
        </p:nvSpPr>
        <p:spPr>
          <a:xfrm>
            <a:off x="2263174" y="3618214"/>
            <a:ext cx="534390" cy="2974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1" name="右矢印 30"/>
          <p:cNvSpPr/>
          <p:nvPr/>
        </p:nvSpPr>
        <p:spPr>
          <a:xfrm>
            <a:off x="6297602" y="3736686"/>
            <a:ext cx="534390" cy="2769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2" name="右矢印 31"/>
          <p:cNvSpPr/>
          <p:nvPr/>
        </p:nvSpPr>
        <p:spPr>
          <a:xfrm rot="2271714">
            <a:off x="2219065" y="3089135"/>
            <a:ext cx="754538" cy="2463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3" name="右矢印 32"/>
          <p:cNvSpPr/>
          <p:nvPr/>
        </p:nvSpPr>
        <p:spPr>
          <a:xfrm rot="2271714">
            <a:off x="6285562" y="3178844"/>
            <a:ext cx="754538" cy="254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687056" y="4467372"/>
            <a:ext cx="219634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50" b="1">
                <a:latin typeface="ＭＳ 明朝" panose="02020609040205080304" pitchFamily="17" charset="-128"/>
              </a:rPr>
              <a:t>외</a:t>
            </a:r>
            <a:endParaRPr lang="en-US" altLang="ja-JP" sz="330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394073" y="4546160"/>
            <a:ext cx="186017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50" b="1">
                <a:latin typeface="ＭＳ 明朝" panose="02020609040205080304" pitchFamily="17" charset="-128"/>
              </a:rPr>
              <a:t>위</a:t>
            </a:r>
            <a:endParaRPr lang="en-US" altLang="ko-KR" sz="405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149124" y="4573701"/>
            <a:ext cx="141613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50" b="1">
                <a:latin typeface="ＭＳ 明朝" panose="02020609040205080304" pitchFamily="17" charset="-128"/>
              </a:rPr>
              <a:t>의</a:t>
            </a:r>
            <a:endParaRPr lang="en-US" altLang="ja-JP" sz="330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ko-KR" sz="405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1072754" y="2215664"/>
            <a:ext cx="932599" cy="830588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5" name="円/楕円 44"/>
          <p:cNvSpPr/>
          <p:nvPr/>
        </p:nvSpPr>
        <p:spPr>
          <a:xfrm>
            <a:off x="4982793" y="2236284"/>
            <a:ext cx="932599" cy="824313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6" name="円/楕円 45"/>
          <p:cNvSpPr/>
          <p:nvPr/>
        </p:nvSpPr>
        <p:spPr>
          <a:xfrm>
            <a:off x="1551579" y="4366417"/>
            <a:ext cx="932599" cy="8243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7" name="円/楕円 46"/>
          <p:cNvSpPr/>
          <p:nvPr/>
        </p:nvSpPr>
        <p:spPr>
          <a:xfrm>
            <a:off x="3012669" y="3308845"/>
            <a:ext cx="932599" cy="8243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8" name="円/楕円 47"/>
          <p:cNvSpPr/>
          <p:nvPr/>
        </p:nvSpPr>
        <p:spPr>
          <a:xfrm>
            <a:off x="7038650" y="3421968"/>
            <a:ext cx="932599" cy="8243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5" name="角丸四角形 24"/>
          <p:cNvSpPr/>
          <p:nvPr/>
        </p:nvSpPr>
        <p:spPr>
          <a:xfrm>
            <a:off x="4124072" y="4549927"/>
            <a:ext cx="724873" cy="739517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9" name="角丸四角形 48"/>
          <p:cNvSpPr/>
          <p:nvPr/>
        </p:nvSpPr>
        <p:spPr>
          <a:xfrm>
            <a:off x="6377294" y="4499141"/>
            <a:ext cx="694868" cy="762600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883753" y="2031314"/>
            <a:ext cx="646616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>
                <a:solidFill>
                  <a:srgbClr val="00B0F0"/>
                </a:solidFill>
              </a:rPr>
              <a:t>エ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773705" y="2038362"/>
            <a:ext cx="646616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>
                <a:solidFill>
                  <a:srgbClr val="00B0F0"/>
                </a:solidFill>
              </a:rPr>
              <a:t>エ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814711" y="3189753"/>
            <a:ext cx="9264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>
                <a:solidFill>
                  <a:srgbClr val="FF0000"/>
                </a:solidFill>
              </a:rPr>
              <a:t>ウェ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691508" y="3184670"/>
            <a:ext cx="9264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>
                <a:solidFill>
                  <a:srgbClr val="FF0000"/>
                </a:solidFill>
              </a:rPr>
              <a:t>ウェ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301899" y="4193752"/>
            <a:ext cx="9264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>
                <a:solidFill>
                  <a:srgbClr val="FF0000"/>
                </a:solidFill>
              </a:rPr>
              <a:t>ウェ</a:t>
            </a:r>
          </a:p>
        </p:txBody>
      </p:sp>
      <p:sp>
        <p:nvSpPr>
          <p:cNvPr id="57" name="円/楕円 56"/>
          <p:cNvSpPr/>
          <p:nvPr/>
        </p:nvSpPr>
        <p:spPr>
          <a:xfrm>
            <a:off x="3064203" y="2174457"/>
            <a:ext cx="932599" cy="830588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8" name="円/楕円 57"/>
          <p:cNvSpPr/>
          <p:nvPr/>
        </p:nvSpPr>
        <p:spPr>
          <a:xfrm>
            <a:off x="7143044" y="2241661"/>
            <a:ext cx="932599" cy="830588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852269" y="2061526"/>
            <a:ext cx="75560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>
                <a:solidFill>
                  <a:srgbClr val="0070C0"/>
                </a:solidFill>
              </a:rPr>
              <a:t>イェ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779437" y="1970667"/>
            <a:ext cx="75560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>
                <a:solidFill>
                  <a:srgbClr val="0070C0"/>
                </a:solidFill>
              </a:rPr>
              <a:t>イェ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945443" y="3131424"/>
            <a:ext cx="839411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>
                <a:solidFill>
                  <a:schemeClr val="accent2"/>
                </a:solidFill>
              </a:rPr>
              <a:t>ワ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622041" y="2996673"/>
            <a:ext cx="839411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700" b="1">
                <a:solidFill>
                  <a:srgbClr val="002060"/>
                </a:solidFill>
              </a:rPr>
              <a:t>ウォ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1171031" y="3308845"/>
            <a:ext cx="783118" cy="77617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5045548" y="3397946"/>
            <a:ext cx="783118" cy="791028"/>
          </a:xfrm>
          <a:prstGeom prst="round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563766" y="5708096"/>
            <a:ext cx="2646878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b="1">
                <a:solidFill>
                  <a:srgbClr val="FF0000"/>
                </a:solidFill>
              </a:rPr>
              <a:t>陽</a:t>
            </a:r>
            <a:r>
              <a:rPr kumimoji="1" lang="ja-JP" altLang="en-US" sz="2400"/>
              <a:t>母音の複合母音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474396" y="5710943"/>
            <a:ext cx="2646878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2400" b="1">
                <a:solidFill>
                  <a:schemeClr val="accent5"/>
                </a:solidFill>
              </a:rPr>
              <a:t>陰</a:t>
            </a:r>
            <a:r>
              <a:rPr kumimoji="1" lang="ja-JP" altLang="en-US" sz="2400"/>
              <a:t>母音の複合母音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38334" y="1565293"/>
            <a:ext cx="418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：中を書き入れてください。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E508-4B98-406A-9BA1-85C4737A1240}" type="slidenum">
              <a:rPr kumimoji="1" lang="ja-JP" altLang="en-US" smtClean="0"/>
              <a:t>9</a:t>
            </a:fld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74BD04D-9937-4C05-B2C0-D8B4F8D20B61}"/>
              </a:ext>
            </a:extLst>
          </p:cNvPr>
          <p:cNvGrpSpPr/>
          <p:nvPr/>
        </p:nvGrpSpPr>
        <p:grpSpPr>
          <a:xfrm>
            <a:off x="4837050" y="4248738"/>
            <a:ext cx="839411" cy="923330"/>
            <a:chOff x="4837050" y="4248738"/>
            <a:chExt cx="839411" cy="923330"/>
          </a:xfrm>
        </p:grpSpPr>
        <p:sp>
          <p:nvSpPr>
            <p:cNvPr id="63" name="テキスト ボックス 62"/>
            <p:cNvSpPr txBox="1"/>
            <p:nvPr/>
          </p:nvSpPr>
          <p:spPr>
            <a:xfrm>
              <a:off x="4837050" y="4248738"/>
              <a:ext cx="839411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700" dirty="0">
                  <a:solidFill>
                    <a:srgbClr val="00B050"/>
                  </a:solidFill>
                </a:rPr>
                <a:t>ウィ</a:t>
              </a: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9F54E706-3660-4FC6-BDC0-8207210A7B9E}"/>
                </a:ext>
              </a:extLst>
            </p:cNvPr>
            <p:cNvSpPr/>
            <p:nvPr/>
          </p:nvSpPr>
          <p:spPr>
            <a:xfrm>
              <a:off x="4904931" y="4302267"/>
              <a:ext cx="346265" cy="385042"/>
            </a:xfrm>
            <a:prstGeom prst="rect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437A5AF8-5C63-4982-BE77-86D8B4AD420A}"/>
              </a:ext>
            </a:extLst>
          </p:cNvPr>
          <p:cNvGrpSpPr/>
          <p:nvPr/>
        </p:nvGrpSpPr>
        <p:grpSpPr>
          <a:xfrm>
            <a:off x="7090824" y="4241387"/>
            <a:ext cx="839411" cy="507831"/>
            <a:chOff x="7090824" y="4241387"/>
            <a:chExt cx="839411" cy="507831"/>
          </a:xfrm>
        </p:grpSpPr>
        <p:sp>
          <p:nvSpPr>
            <p:cNvPr id="64" name="テキスト ボックス 63"/>
            <p:cNvSpPr txBox="1"/>
            <p:nvPr/>
          </p:nvSpPr>
          <p:spPr>
            <a:xfrm>
              <a:off x="7090824" y="4241387"/>
              <a:ext cx="839411" cy="5078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700" dirty="0">
                  <a:solidFill>
                    <a:srgbClr val="00B050"/>
                  </a:solidFill>
                </a:rPr>
                <a:t>ウ</a:t>
              </a:r>
              <a:r>
                <a:rPr lang="ja-JP" altLang="en-US" sz="2000" dirty="0">
                  <a:solidFill>
                    <a:srgbClr val="00B050"/>
                  </a:solidFill>
                </a:rPr>
                <a:t>ィ</a:t>
              </a:r>
              <a:endParaRPr lang="ja-JP" altLang="en-US" sz="2700" dirty="0">
                <a:solidFill>
                  <a:srgbClr val="00B050"/>
                </a:solidFill>
              </a:endParaRP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C8659887-116E-4F24-A6EA-9FAB201071F1}"/>
                </a:ext>
              </a:extLst>
            </p:cNvPr>
            <p:cNvSpPr/>
            <p:nvPr/>
          </p:nvSpPr>
          <p:spPr>
            <a:xfrm>
              <a:off x="7115051" y="4302631"/>
              <a:ext cx="402722" cy="372757"/>
            </a:xfrm>
            <a:prstGeom prst="ellipse">
              <a:avLst/>
            </a:prstGeom>
            <a:no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644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  <p:bldP spid="26" grpId="0"/>
      <p:bldP spid="27" grpId="0"/>
      <p:bldP spid="9" grpId="0"/>
      <p:bldP spid="22" grpId="0"/>
      <p:bldP spid="38" grpId="0"/>
      <p:bldP spid="41" grpId="0"/>
      <p:bldP spid="4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</TotalTime>
  <Words>822</Words>
  <Application>Microsoft Office PowerPoint</Application>
  <PresentationFormat>画面に合わせる (4:3)</PresentationFormat>
  <Paragraphs>276</Paragraphs>
  <Slides>14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5" baseType="lpstr">
      <vt:lpstr>Batang</vt:lpstr>
      <vt:lpstr>BatangChe</vt:lpstr>
      <vt:lpstr>맑은 고딕</vt:lpstr>
      <vt:lpstr>ＭＳ Ｐゴシック</vt:lpstr>
      <vt:lpstr>ＭＳ ゴシック</vt:lpstr>
      <vt:lpstr>ＭＳ 明朝</vt:lpstr>
      <vt:lpstr>宋体</vt:lpstr>
      <vt:lpstr>Arial</vt:lpstr>
      <vt:lpstr>Calibri</vt:lpstr>
      <vt:lpstr>Calibri Light</vt:lpstr>
      <vt:lpstr>Office テーマ</vt:lpstr>
      <vt:lpstr>PowerPoint プレゼンテーション</vt:lpstr>
      <vt:lpstr>・陽(+；positive)母音とは　                       ➡日が昇る東、明るい、右、地上、軽い                          （East,bright,right,aboveground,light,etc.）   ・陰(-；negative)母音とは　 　　　　　　　　➡日が沈む西、暗い、左、地下、重い 　　　　　　　　　（West,dark,left,undergroung,heavy,etc.） </vt:lpstr>
      <vt:lpstr>◆複合母音(diphthongs)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◆練習問題</vt:lpstr>
      <vt:lpstr>PowerPoint プレゼンテーション</vt:lpstr>
      <vt:lpstr>PowerPoint プレゼンテーション</vt:lpstr>
      <vt:lpstr>PowerPoint プレゼンテーション</vt:lpstr>
    </vt:vector>
  </TitlesOfParts>
  <Manager>jachoi2203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◆複合母音</dc:title>
  <dc:creator>jachoi2203</dc:creator>
  <cp:revision>91</cp:revision>
  <cp:lastPrinted>2019-06-15T17:31:40Z</cp:lastPrinted>
  <dcterms:created xsi:type="dcterms:W3CDTF">2018-05-26T03:40:06Z</dcterms:created>
  <dcterms:modified xsi:type="dcterms:W3CDTF">2019-06-17T05:12:54Z</dcterms:modified>
</cp:coreProperties>
</file>