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06" r:id="rId4"/>
    <p:sldId id="328" r:id="rId5"/>
    <p:sldId id="308" r:id="rId6"/>
    <p:sldId id="309" r:id="rId7"/>
    <p:sldId id="310" r:id="rId8"/>
    <p:sldId id="315" r:id="rId9"/>
    <p:sldId id="317" r:id="rId10"/>
    <p:sldId id="318" r:id="rId11"/>
    <p:sldId id="334" r:id="rId12"/>
    <p:sldId id="335" r:id="rId13"/>
    <p:sldId id="336" r:id="rId14"/>
    <p:sldId id="337" r:id="rId15"/>
    <p:sldId id="338" r:id="rId16"/>
    <p:sldId id="319" r:id="rId17"/>
    <p:sldId id="330" r:id="rId18"/>
    <p:sldId id="331" r:id="rId19"/>
    <p:sldId id="332" r:id="rId20"/>
    <p:sldId id="339" r:id="rId21"/>
    <p:sldId id="340" r:id="rId22"/>
    <p:sldId id="341" r:id="rId23"/>
    <p:sldId id="342" r:id="rId24"/>
    <p:sldId id="343" r:id="rId25"/>
    <p:sldId id="352" r:id="rId26"/>
    <p:sldId id="351" r:id="rId27"/>
    <p:sldId id="353" r:id="rId28"/>
    <p:sldId id="354" r:id="rId29"/>
    <p:sldId id="355" r:id="rId30"/>
    <p:sldId id="356" r:id="rId31"/>
    <p:sldId id="357" r:id="rId32"/>
    <p:sldId id="358" r:id="rId33"/>
    <p:sldId id="360" r:id="rId34"/>
    <p:sldId id="361" r:id="rId35"/>
    <p:sldId id="362" r:id="rId36"/>
    <p:sldId id="363" r:id="rId37"/>
    <p:sldId id="365" r:id="rId38"/>
    <p:sldId id="368" r:id="rId39"/>
    <p:sldId id="364" r:id="rId40"/>
  </p:sldIdLst>
  <p:sldSz cx="9144000" cy="6858000" type="screen4x3"/>
  <p:notesSz cx="6856413" cy="97139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M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DDDDD"/>
    <a:srgbClr val="DFE4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55" autoAdjust="0"/>
    <p:restoredTop sz="83764" autoAdjust="0"/>
  </p:normalViewPr>
  <p:slideViewPr>
    <p:cSldViewPr>
      <p:cViewPr varScale="1">
        <p:scale>
          <a:sx n="74" d="100"/>
          <a:sy n="74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12ECE7D-0B90-422F-B9B5-05B4B5F9E25C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3025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4B08564-7FE4-41A1-B470-1F950C35C4C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CD0121A-F1FB-4AB9-A549-52948F194431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59337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4813" cy="437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025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0168F3B-3F94-4A76-9E11-A77C1F7FF33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993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6C4EF4-3A92-44EA-AC45-72BE5D6F509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987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DA06E2-F3A9-4D20-8FCD-A57FC8D9EC5A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632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146C7C-0856-4EC2-AF11-F5311C68DC1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837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7ED32E-8104-42AB-84EE-411643F53C1E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1F668-419B-4DF6-891B-D18A75F2AB24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6969-914A-41F4-BEE0-8C17F7CBF09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781A1-5A0E-43D0-9B7B-0E7800543FF8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223C-B17A-45BF-83B7-A78B900BBD3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79CC3-1472-442D-B5C9-39DA61DCC2E4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ECEB-F9DB-47C6-83BD-0DC7F9A3661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6E3D-5EFC-4778-908D-FF5FA4A227D4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88325-874C-46AD-8256-2CD571D79F2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0B39-F634-4DE6-A733-3075483FB6F6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44B34-D9F0-407B-8574-18160CA6321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EC0A7-0886-4B0D-AD31-5066958808FF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CBA1D-39CC-4FCB-8BF7-B2B9B5BDA2B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CF8C9-7E0F-4BD0-A02D-5624B6741BCA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A7A69-D455-466A-8614-516D7A260C0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DC260-C2D9-4726-B844-95B4BE24E653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1057D-94C7-42E3-8E2A-E10C8437973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8C3A-0D87-4067-A21C-FB86A6900779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C6A84-217A-4DD9-B5CA-B4E317C0080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986A-EBE0-4AF5-8910-853127FAD43E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D1B8-8150-4714-80E5-5D5D9170E1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D5DEA-5C8F-4600-B410-A14911BFC3AF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25C0E-B9A8-4208-A40A-B4B3686D884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smtClean="0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C3F71E-7985-42DA-BC97-508D4F10ABC9}" type="datetimeFigureOut">
              <a:rPr lang="ja-JP" altLang="en-US"/>
              <a:pPr>
                <a:defRPr/>
              </a:pPr>
              <a:t>2009/9/10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A9C8559-277F-477F-9C81-2FE0253ADD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42844" y="1500174"/>
            <a:ext cx="8786874" cy="150019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 fontAlgn="ctr">
              <a:spcAft>
                <a:spcPts val="0"/>
              </a:spcAft>
              <a:defRPr/>
            </a:pPr>
            <a:r>
              <a:rPr lang="ja-JP" altLang="en-US" sz="4000" dirty="0" smtClean="0">
                <a:solidFill>
                  <a:schemeClr val="tx1"/>
                </a:solidFill>
              </a:rPr>
              <a:t>連語関係</a:t>
            </a:r>
            <a:r>
              <a:rPr lang="ko-KR" altLang="en-US" sz="4000" dirty="0" smtClean="0">
                <a:solidFill>
                  <a:schemeClr val="tx1"/>
                </a:solidFill>
              </a:rPr>
              <a:t>를 통해 본  </a:t>
            </a:r>
            <a:r>
              <a:rPr lang="en-US" altLang="ko-KR" sz="4000" dirty="0" smtClean="0">
                <a:solidFill>
                  <a:schemeClr val="tx1"/>
                </a:solidFill>
              </a:rPr>
              <a:t/>
            </a:r>
            <a:br>
              <a:rPr lang="en-US" altLang="ko-KR" sz="4000" dirty="0" smtClean="0">
                <a:solidFill>
                  <a:schemeClr val="tx1"/>
                </a:solidFill>
              </a:rPr>
            </a:br>
            <a:r>
              <a:rPr lang="ja-JP" altLang="en-US" sz="4000" dirty="0" smtClean="0">
                <a:solidFill>
                  <a:schemeClr val="tx1"/>
                </a:solidFill>
              </a:rPr>
              <a:t>日本語</a:t>
            </a:r>
            <a:r>
              <a:rPr lang="ko-KR" altLang="en-US" sz="4000" dirty="0" smtClean="0">
                <a:solidFill>
                  <a:schemeClr val="tx1"/>
                </a:solidFill>
              </a:rPr>
              <a:t>와 </a:t>
            </a:r>
            <a:r>
              <a:rPr lang="ja-JP" altLang="en-US" sz="4000" dirty="0" smtClean="0">
                <a:solidFill>
                  <a:schemeClr val="tx1"/>
                </a:solidFill>
              </a:rPr>
              <a:t>韓国語</a:t>
            </a:r>
            <a:r>
              <a:rPr lang="ko-KR" altLang="en-US" sz="4000" dirty="0" smtClean="0">
                <a:solidFill>
                  <a:schemeClr val="tx1"/>
                </a:solidFill>
              </a:rPr>
              <a:t>의 </a:t>
            </a:r>
            <a:r>
              <a:rPr lang="ja-JP" altLang="en-US" sz="4000" dirty="0" smtClean="0">
                <a:solidFill>
                  <a:schemeClr val="tx1"/>
                </a:solidFill>
              </a:rPr>
              <a:t>語彙</a:t>
            </a:r>
            <a:r>
              <a:rPr lang="ko-KR" altLang="en-US" sz="4000" dirty="0" smtClean="0">
                <a:solidFill>
                  <a:schemeClr val="tx1"/>
                </a:solidFill>
              </a:rPr>
              <a:t> </a:t>
            </a:r>
            <a:r>
              <a:rPr lang="ja-JP" altLang="en-US" sz="4000" dirty="0" smtClean="0">
                <a:solidFill>
                  <a:schemeClr val="tx1"/>
                </a:solidFill>
              </a:rPr>
              <a:t>対応</a:t>
            </a:r>
            <a:endParaRPr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500063" y="3071813"/>
            <a:ext cx="7854950" cy="571500"/>
          </a:xfrm>
        </p:spPr>
        <p:txBody>
          <a:bodyPr>
            <a:noAutofit/>
          </a:bodyPr>
          <a:lstStyle/>
          <a:p>
            <a:pPr marR="0" algn="ctr"/>
            <a:r>
              <a:rPr lang="en-US" altLang="ja-JP" sz="2800" smtClean="0">
                <a:solidFill>
                  <a:srgbClr val="4FCEFF"/>
                </a:solidFill>
              </a:rPr>
              <a:t>-</a:t>
            </a:r>
            <a:r>
              <a:rPr lang="ja-JP" altLang="en-US" sz="2800" smtClean="0">
                <a:solidFill>
                  <a:srgbClr val="4FCEFF"/>
                </a:solidFill>
              </a:rPr>
              <a:t>「優しい」</a:t>
            </a:r>
            <a:r>
              <a:rPr lang="ko-KR" altLang="en-US" sz="2800" smtClean="0">
                <a:solidFill>
                  <a:srgbClr val="4FCEFF"/>
                </a:solidFill>
                <a:cs typeface="HY신명조"/>
              </a:rPr>
              <a:t>의 경우를 중심으로</a:t>
            </a:r>
            <a:r>
              <a:rPr lang="en-US" altLang="ko-KR" sz="2800" smtClean="0">
                <a:solidFill>
                  <a:srgbClr val="4FCEFF"/>
                </a:solidFill>
                <a:cs typeface="HY신명조"/>
              </a:rPr>
              <a:t>-</a:t>
            </a:r>
            <a:endParaRPr lang="en-US" altLang="ja-JP" sz="2800" smtClean="0">
              <a:solidFill>
                <a:srgbClr val="4FCEFF"/>
              </a:solidFill>
            </a:endParaRPr>
          </a:p>
        </p:txBody>
      </p:sp>
      <p:sp>
        <p:nvSpPr>
          <p:cNvPr id="15363" name="正方形/長方形 7"/>
          <p:cNvSpPr>
            <a:spLocks noChangeArrowheads="1"/>
          </p:cNvSpPr>
          <p:nvPr/>
        </p:nvSpPr>
        <p:spPr bwMode="auto">
          <a:xfrm>
            <a:off x="4786313" y="4643438"/>
            <a:ext cx="4373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onstantia" pitchFamily="18" charset="0"/>
                <a:ea typeface="HGP明朝E" pitchFamily="18" charset="-128"/>
              </a:rPr>
              <a:t>南　潤珍（東京外国語大学）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 anchor="ctr">
            <a:normAutofit/>
          </a:bodyPr>
          <a:lstStyle/>
          <a:p>
            <a:pPr algn="ctr"/>
            <a:endParaRPr lang="ja-JP" altLang="en-US" sz="3200" b="1" smtClean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24475"/>
          </a:xfrm>
        </p:spPr>
        <p:txBody>
          <a:bodyPr/>
          <a:lstStyle/>
          <a:p>
            <a:endParaRPr lang="en-US" altLang="ja-JP" sz="3200" smtClean="0"/>
          </a:p>
          <a:p>
            <a:pPr>
              <a:buFont typeface="Wingdings 2" pitchFamily="18" charset="2"/>
              <a:buNone/>
            </a:pPr>
            <a:r>
              <a:rPr lang="en-US" altLang="ja-JP" sz="3200" b="1" smtClean="0">
                <a:latin typeface="Gulim" pitchFamily="34" charset="-127"/>
                <a:ea typeface="Gulim" pitchFamily="34" charset="-127"/>
              </a:rPr>
              <a:t>2.3.</a:t>
            </a:r>
            <a:r>
              <a:rPr lang="ko-KR" altLang="en-US" sz="3200" b="1" smtClean="0">
                <a:latin typeface="Gulim" pitchFamily="34" charset="-127"/>
                <a:ea typeface="Gulim" pitchFamily="34" charset="-127"/>
              </a:rPr>
              <a:t>　方法論</a:t>
            </a:r>
            <a:r>
              <a:rPr lang="ja-JP" altLang="en-US" sz="3200" smtClean="0">
                <a:latin typeface="Gulim" pitchFamily="34" charset="-127"/>
                <a:ea typeface="Gulim" pitchFamily="34" charset="-127"/>
              </a:rPr>
              <a:t/>
            </a:r>
            <a:br>
              <a:rPr lang="ja-JP" altLang="en-US" sz="3200" smtClean="0">
                <a:latin typeface="Gulim" pitchFamily="34" charset="-127"/>
                <a:ea typeface="Gulim" pitchFamily="34" charset="-127"/>
              </a:rPr>
            </a:br>
            <a:endParaRPr lang="en-US" altLang="ja-JP" sz="3200" smtClean="0"/>
          </a:p>
          <a:p>
            <a:r>
              <a:rPr lang="ja-JP" altLang="en-US" sz="3200" smtClean="0"/>
              <a:t>第１段階：基準言語　</a:t>
            </a:r>
            <a:r>
              <a:rPr lang="ko-KR" altLang="en-US" sz="3200" smtClean="0">
                <a:cs typeface="HY신명조"/>
              </a:rPr>
              <a:t>코퍼스</a:t>
            </a:r>
            <a:endParaRPr lang="en-US" altLang="ko-KR" sz="3200" smtClean="0">
              <a:cs typeface="HY신명조"/>
            </a:endParaRPr>
          </a:p>
          <a:p>
            <a:r>
              <a:rPr lang="ja-JP" altLang="en-US" sz="3200" smtClean="0"/>
              <a:t>第</a:t>
            </a:r>
            <a:r>
              <a:rPr lang="en-US" altLang="ja-JP" sz="3200" smtClean="0"/>
              <a:t>2</a:t>
            </a:r>
            <a:r>
              <a:rPr lang="ja-JP" altLang="en-US" sz="3200" smtClean="0"/>
              <a:t>段階：対訳　</a:t>
            </a:r>
            <a:r>
              <a:rPr lang="ko-KR" altLang="en-US" sz="3200" smtClean="0">
                <a:cs typeface="HY신명조"/>
              </a:rPr>
              <a:t>코퍼스</a:t>
            </a:r>
            <a:endParaRPr lang="en-US" altLang="ko-KR" sz="3200" smtClean="0">
              <a:cs typeface="HY신명조"/>
            </a:endParaRPr>
          </a:p>
          <a:p>
            <a:r>
              <a:rPr lang="ja-JP" altLang="en-US" sz="3200" smtClean="0"/>
              <a:t>第３段階：対照言語　</a:t>
            </a:r>
            <a:r>
              <a:rPr lang="ko-KR" altLang="en-US" sz="3200" smtClean="0">
                <a:cs typeface="HY신명조"/>
              </a:rPr>
              <a:t>코퍼스</a:t>
            </a:r>
            <a:endParaRPr lang="en-US" altLang="ko-KR" sz="3200" smtClean="0">
              <a:cs typeface="HY신명조"/>
            </a:endParaRPr>
          </a:p>
          <a:p>
            <a:r>
              <a:rPr lang="ja-JP" altLang="en-US" sz="3200" smtClean="0"/>
              <a:t>第４段階：対応関係　検討</a:t>
            </a:r>
            <a:endParaRPr lang="en-US" altLang="ko-KR" sz="3200" smtClean="0">
              <a:cs typeface="HY신명조"/>
            </a:endParaRPr>
          </a:p>
          <a:p>
            <a:endParaRPr lang="en-US" altLang="ko-KR" sz="3200" smtClean="0">
              <a:cs typeface="HY신명조"/>
            </a:endParaRP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 anchor="ctr"/>
          <a:lstStyle/>
          <a:p>
            <a:pPr algn="ctr"/>
            <a:r>
              <a:rPr lang="en-US" altLang="ja-JP" sz="3600" b="1" smtClean="0"/>
              <a:t>3.</a:t>
            </a:r>
            <a:r>
              <a:rPr lang="ja-JP" altLang="en-US" sz="3600" smtClean="0"/>
              <a:t>韓日 連語構成</a:t>
            </a:r>
            <a:r>
              <a:rPr lang="ko-KR" altLang="en-US" sz="3600" smtClean="0">
                <a:cs typeface="HY중고딕"/>
              </a:rPr>
              <a:t>의 </a:t>
            </a:r>
            <a:r>
              <a:rPr lang="ja-JP" altLang="en-US" sz="3600" smtClean="0"/>
              <a:t>対応様相</a:t>
            </a:r>
            <a:endParaRPr lang="ja-JP" altLang="en-US" sz="3600" b="1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sz="3200" smtClean="0"/>
              <a:t>3.1.</a:t>
            </a:r>
            <a:r>
              <a:rPr lang="ja-JP" altLang="en-US" sz="3200" smtClean="0"/>
              <a:t>語彙</a:t>
            </a:r>
            <a:r>
              <a:rPr lang="en-US" altLang="ja-JP" sz="3200" smtClean="0"/>
              <a:t>,</a:t>
            </a:r>
            <a:r>
              <a:rPr lang="ja-JP" altLang="en-US" sz="3200" smtClean="0"/>
              <a:t>統辞 </a:t>
            </a:r>
            <a:r>
              <a:rPr lang="ko-KR" altLang="en-US" sz="3200" smtClean="0">
                <a:cs typeface="HY신명조"/>
              </a:rPr>
              <a:t>모두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신명조"/>
              </a:rPr>
              <a:t>하는 </a:t>
            </a:r>
            <a:r>
              <a:rPr lang="ja-JP" altLang="en-US" sz="3200" smtClean="0"/>
              <a:t>構成</a:t>
            </a:r>
          </a:p>
          <a:p>
            <a:pPr lvl="1"/>
            <a:r>
              <a:rPr lang="ko-KR" altLang="en-US" sz="2800" b="1" smtClean="0">
                <a:latin typeface="Gulim" pitchFamily="34" charset="-127"/>
                <a:ea typeface="Gulim" pitchFamily="34" charset="-127"/>
              </a:rPr>
              <a:t>박 전 장관과　출입국 일자가 같은 것을 </a:t>
            </a:r>
            <a:r>
              <a:rPr lang="ko-KR" altLang="en-US" sz="2800" b="1" u="sng" smtClean="0">
                <a:latin typeface="Gulim" pitchFamily="34" charset="-127"/>
                <a:ea typeface="Gulim" pitchFamily="34" charset="-127"/>
              </a:rPr>
              <a:t>우연의 일치라고</a:t>
            </a:r>
            <a:r>
              <a:rPr lang="ko-KR" altLang="en-US" sz="2800" b="1" smtClean="0">
                <a:latin typeface="Gulim" pitchFamily="34" charset="-127"/>
                <a:ea typeface="Gulim" pitchFamily="34" charset="-127"/>
              </a:rPr>
              <a:t> 보기　어렵다</a:t>
            </a:r>
            <a:r>
              <a:rPr lang="en-US" altLang="ja-JP" sz="2800" b="1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lvl="1"/>
            <a:r>
              <a:rPr lang="ja-JP" altLang="en-US" sz="2800" smtClean="0"/>
              <a:t>朴前長官と出入国の日付けが一致することを</a:t>
            </a:r>
            <a:r>
              <a:rPr lang="ja-JP" altLang="en-US" sz="2800" u="sng" smtClean="0"/>
              <a:t>偶然の一致と</a:t>
            </a:r>
            <a:r>
              <a:rPr lang="ja-JP" altLang="en-US" sz="2800" smtClean="0"/>
              <a:t>は考え難い</a:t>
            </a:r>
            <a:r>
              <a:rPr lang="en-US" altLang="ja-JP" sz="2800" smtClean="0"/>
              <a:t>.</a:t>
            </a:r>
            <a:endParaRPr lang="ja-JP" altLang="en-US" sz="2800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95275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ja-JP" altLang="en-US" sz="36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endParaRPr lang="en-US" altLang="ja-JP" sz="3200" smtClean="0"/>
          </a:p>
          <a:p>
            <a:pPr>
              <a:buFont typeface="Wingdings 2" pitchFamily="18" charset="2"/>
              <a:buNone/>
            </a:pPr>
            <a:r>
              <a:rPr lang="en-US" altLang="ja-JP" sz="3200" smtClean="0"/>
              <a:t>3.2. </a:t>
            </a:r>
            <a:r>
              <a:rPr lang="ja-JP" altLang="en-US" sz="3200" smtClean="0"/>
              <a:t>統辞面</a:t>
            </a:r>
            <a:r>
              <a:rPr lang="ko-KR" altLang="en-US" sz="3200" smtClean="0">
                <a:cs typeface="HY신명조"/>
              </a:rPr>
              <a:t>에서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신명조"/>
              </a:rPr>
              <a:t>하지 않는 경우</a:t>
            </a:r>
            <a:endParaRPr lang="ja-JP" altLang="en-US" sz="3200" smtClean="0"/>
          </a:p>
          <a:p>
            <a:pPr lvl="1"/>
            <a:endParaRPr lang="en-US" altLang="ko-KR" sz="2800" b="1" smtClean="0">
              <a:latin typeface="Gulim" pitchFamily="34" charset="-127"/>
              <a:ea typeface="Gulim" pitchFamily="34" charset="-127"/>
            </a:endParaRPr>
          </a:p>
          <a:p>
            <a:pPr lvl="1"/>
            <a:r>
              <a:rPr lang="ko-KR" altLang="en-US" sz="2800" b="1" smtClean="0">
                <a:latin typeface="Gulim" pitchFamily="34" charset="-127"/>
                <a:ea typeface="Gulim" pitchFamily="34" charset="-127"/>
              </a:rPr>
              <a:t>이로써 반유대주의의 상징으로 </a:t>
            </a:r>
            <a:r>
              <a:rPr lang="ko-KR" altLang="en-US" sz="2800" b="1" u="sng" smtClean="0">
                <a:latin typeface="Gulim" pitchFamily="34" charset="-127"/>
                <a:ea typeface="Gulim" pitchFamily="34" charset="-127"/>
              </a:rPr>
              <a:t>낙인 찍혔던</a:t>
            </a:r>
            <a:r>
              <a:rPr lang="ko-KR" altLang="en-US" sz="2800" b="1" smtClean="0">
                <a:latin typeface="Gulim" pitchFamily="34" charset="-127"/>
                <a:ea typeface="Gulim" pitchFamily="34" charset="-127"/>
              </a:rPr>
              <a:t> 바그너 음악에 일종의 해금이 이뤄진 셈이다</a:t>
            </a:r>
            <a:r>
              <a:rPr lang="en-US" altLang="ja-JP" sz="2800" b="1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lvl="1"/>
            <a:r>
              <a:rPr lang="ja-JP" altLang="en-US" sz="2800" smtClean="0"/>
              <a:t>これで，反ユダヤ主義の象徴として</a:t>
            </a:r>
            <a:r>
              <a:rPr lang="ja-JP" altLang="en-US" sz="2800" u="sng" smtClean="0"/>
              <a:t>烙印を押された</a:t>
            </a:r>
            <a:r>
              <a:rPr lang="ja-JP" altLang="en-US" sz="2800" smtClean="0"/>
              <a:t>ワグナーの音楽に，一種の「解禁」措置が行われたことになる</a:t>
            </a:r>
            <a:r>
              <a:rPr lang="en-US" altLang="ja-JP" sz="2800" smtClean="0"/>
              <a:t>.</a:t>
            </a:r>
            <a:endParaRPr lang="ja-JP" altLang="en-US" sz="2800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8150"/>
          </a:xfrm>
        </p:spPr>
        <p:txBody>
          <a:bodyPr anchor="ctr"/>
          <a:lstStyle/>
          <a:p>
            <a:pPr algn="ctr"/>
            <a:endParaRPr lang="ja-JP" altLang="en-US" sz="360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endParaRPr lang="en-US" altLang="ja-JP" sz="3200" smtClean="0"/>
          </a:p>
          <a:p>
            <a:pPr>
              <a:buFont typeface="Wingdings 2" pitchFamily="18" charset="2"/>
              <a:buNone/>
            </a:pPr>
            <a:r>
              <a:rPr lang="en-US" altLang="ja-JP" sz="3200" smtClean="0"/>
              <a:t>3.3.</a:t>
            </a:r>
            <a:r>
              <a:rPr lang="ja-JP" altLang="en-US" sz="3200" smtClean="0"/>
              <a:t>語彙面</a:t>
            </a:r>
            <a:r>
              <a:rPr lang="ko-KR" altLang="en-US" sz="3200" smtClean="0">
                <a:cs typeface="HY신명조"/>
              </a:rPr>
              <a:t>에서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신명조"/>
              </a:rPr>
              <a:t>하지 않는 </a:t>
            </a:r>
            <a:r>
              <a:rPr lang="ja-JP" altLang="en-US" sz="3200" smtClean="0"/>
              <a:t>構成</a:t>
            </a:r>
          </a:p>
          <a:p>
            <a:pPr lvl="1"/>
            <a:endParaRPr lang="en-US" altLang="ko-KR" sz="3200" b="1" smtClean="0">
              <a:latin typeface="Gulim" pitchFamily="34" charset="-127"/>
              <a:ea typeface="Gulim" pitchFamily="34" charset="-127"/>
            </a:endParaRPr>
          </a:p>
          <a:p>
            <a:pPr lvl="1"/>
            <a:r>
              <a:rPr lang="ko-KR" altLang="en-US" sz="3200" b="1" smtClean="0">
                <a:latin typeface="Gulim" pitchFamily="34" charset="-127"/>
                <a:ea typeface="Gulim" pitchFamily="34" charset="-127"/>
              </a:rPr>
              <a:t>두드러진 현상은　화이트칼라 중산층의 </a:t>
            </a:r>
            <a:r>
              <a:rPr lang="ko-KR" altLang="en-US" sz="3200" b="1" u="sng" smtClean="0">
                <a:latin typeface="Gulim" pitchFamily="34" charset="-127"/>
                <a:ea typeface="Gulim" pitchFamily="34" charset="-127"/>
              </a:rPr>
              <a:t>삶의 질</a:t>
            </a:r>
            <a:r>
              <a:rPr lang="ko-KR" altLang="en-US" sz="3200" b="1" smtClean="0">
                <a:latin typeface="Gulim" pitchFamily="34" charset="-127"/>
                <a:ea typeface="Gulim" pitchFamily="34" charset="-127"/>
              </a:rPr>
              <a:t> 하향이동</a:t>
            </a:r>
            <a:r>
              <a:rPr lang="en-US" altLang="ja-JP" sz="3200" b="1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lvl="1"/>
            <a:endParaRPr lang="en-US" sz="3200" b="1" smtClean="0">
              <a:latin typeface="Gulim" pitchFamily="34" charset="-127"/>
              <a:ea typeface="Gulim" pitchFamily="34" charset="-127"/>
            </a:endParaRPr>
          </a:p>
          <a:p>
            <a:pPr lvl="1"/>
            <a:r>
              <a:rPr lang="ja-JP" altLang="en-US" sz="3200" smtClean="0"/>
              <a:t>ホワイトカラー中流階層の「</a:t>
            </a:r>
            <a:r>
              <a:rPr lang="ja-JP" altLang="en-US" sz="3200" u="sng" smtClean="0"/>
              <a:t>暮らしの質</a:t>
            </a:r>
            <a:r>
              <a:rPr lang="ja-JP" altLang="en-US" sz="3200" smtClean="0"/>
              <a:t>」の低下が目立っている</a:t>
            </a:r>
            <a:r>
              <a:rPr lang="en-US" altLang="ja-JP" sz="3200" smtClean="0"/>
              <a:t>.</a:t>
            </a:r>
            <a:endParaRPr lang="ja-JP" altLang="en-US" sz="3200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214313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endParaRPr lang="en-US" altLang="ja-JP" smtClean="0"/>
          </a:p>
          <a:p>
            <a:r>
              <a:rPr lang="en-US" altLang="ja-JP" sz="3200" smtClean="0"/>
              <a:t>3.4. </a:t>
            </a:r>
            <a:r>
              <a:rPr lang="ja-JP" altLang="en-US" sz="3200" smtClean="0"/>
              <a:t>構成</a:t>
            </a:r>
            <a:r>
              <a:rPr lang="ko-KR" altLang="en-US" sz="3200" smtClean="0">
                <a:cs typeface="HY신명조"/>
              </a:rPr>
              <a:t>의 </a:t>
            </a:r>
            <a:r>
              <a:rPr lang="ja-JP" altLang="en-US" sz="3200" smtClean="0"/>
              <a:t>一部</a:t>
            </a:r>
            <a:r>
              <a:rPr lang="ko-KR" altLang="en-US" sz="3200" smtClean="0">
                <a:cs typeface="HY신명조"/>
              </a:rPr>
              <a:t>에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신명조"/>
              </a:rPr>
              <a:t>하는 </a:t>
            </a:r>
            <a:r>
              <a:rPr lang="ja-JP" altLang="en-US" sz="3200" smtClean="0"/>
              <a:t>語根</a:t>
            </a:r>
            <a:r>
              <a:rPr lang="ko-KR" altLang="en-US" sz="3200" smtClean="0">
                <a:cs typeface="HY신명조"/>
              </a:rPr>
              <a:t>을 가지는 한 </a:t>
            </a:r>
            <a:r>
              <a:rPr lang="ja-JP" altLang="en-US" sz="3200" smtClean="0"/>
              <a:t>単語</a:t>
            </a:r>
            <a:endParaRPr lang="en-US" altLang="ja-JP" sz="3200" smtClean="0"/>
          </a:p>
          <a:p>
            <a:endParaRPr lang="ja-JP" altLang="en-US" sz="3200" smtClean="0"/>
          </a:p>
          <a:p>
            <a:pPr lvl="1"/>
            <a:r>
              <a:rPr lang="ko-KR" altLang="en-US" sz="3200" b="1" smtClean="0">
                <a:latin typeface="Gulim" pitchFamily="34" charset="-127"/>
                <a:ea typeface="Gulim" pitchFamily="34" charset="-127"/>
              </a:rPr>
              <a:t>남북 양측의 협의가 </a:t>
            </a:r>
            <a:r>
              <a:rPr lang="ko-KR" altLang="en-US" sz="3200" b="1" u="sng" smtClean="0">
                <a:latin typeface="Gulim" pitchFamily="34" charset="-127"/>
                <a:ea typeface="Gulim" pitchFamily="34" charset="-127"/>
              </a:rPr>
              <a:t>난항을 겪었다</a:t>
            </a:r>
            <a:r>
              <a:rPr lang="en-US" altLang="ja-JP" sz="3200" b="1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lvl="1"/>
            <a:endParaRPr lang="en-US" altLang="ja-JP" sz="3200" smtClean="0"/>
          </a:p>
          <a:p>
            <a:pPr lvl="1"/>
            <a:r>
              <a:rPr lang="ja-JP" altLang="en-US" sz="3200" smtClean="0"/>
              <a:t>協議が</a:t>
            </a:r>
            <a:r>
              <a:rPr lang="ja-JP" altLang="en-US" sz="3200" u="sng" smtClean="0"/>
              <a:t>難航した</a:t>
            </a:r>
            <a:r>
              <a:rPr lang="en-US" altLang="ja-JP" sz="3200" u="sng" smtClean="0"/>
              <a:t>.</a:t>
            </a:r>
            <a:endParaRPr lang="ja-JP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95275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ja-JP" altLang="en-US" sz="36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endParaRPr lang="en-US" altLang="ja-JP" sz="3200" smtClean="0"/>
          </a:p>
          <a:p>
            <a:pPr>
              <a:buFont typeface="Wingdings 2" pitchFamily="18" charset="2"/>
              <a:buNone/>
            </a:pPr>
            <a:r>
              <a:rPr lang="en-US" altLang="ja-JP" sz="3200" smtClean="0"/>
              <a:t>3.5. </a:t>
            </a:r>
            <a:r>
              <a:rPr lang="ja-JP" altLang="en-US" sz="3200" smtClean="0"/>
              <a:t>構成要素</a:t>
            </a:r>
            <a:r>
              <a:rPr lang="ko-KR" altLang="en-US" sz="3200" smtClean="0">
                <a:cs typeface="HY신명조"/>
              </a:rPr>
              <a:t>에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신명조"/>
              </a:rPr>
              <a:t>하지 않는 </a:t>
            </a:r>
            <a:r>
              <a:rPr lang="ja-JP" altLang="en-US" sz="3200" smtClean="0"/>
              <a:t>第</a:t>
            </a:r>
            <a:r>
              <a:rPr lang="en-US" altLang="ja-JP" sz="3200" smtClean="0"/>
              <a:t>3</a:t>
            </a:r>
            <a:r>
              <a:rPr lang="ko-KR" altLang="en-US" sz="3200" smtClean="0">
                <a:cs typeface="HY신명조"/>
              </a:rPr>
              <a:t>의 </a:t>
            </a:r>
            <a:r>
              <a:rPr lang="ja-JP" altLang="en-US" sz="3200" smtClean="0"/>
              <a:t>単語</a:t>
            </a:r>
          </a:p>
          <a:p>
            <a:pPr lvl="1"/>
            <a:endParaRPr lang="en-US" altLang="ko-KR" sz="3000" b="1" smtClean="0">
              <a:latin typeface="Gulim" pitchFamily="34" charset="-127"/>
              <a:ea typeface="Gulim" pitchFamily="34" charset="-127"/>
            </a:endParaRPr>
          </a:p>
          <a:p>
            <a:pPr lvl="1"/>
            <a:r>
              <a:rPr lang="ko-KR" altLang="en-US" sz="3000" b="1" smtClean="0">
                <a:latin typeface="Gulim" pitchFamily="34" charset="-127"/>
                <a:ea typeface="Gulim" pitchFamily="34" charset="-127"/>
              </a:rPr>
              <a:t>상당수 관람객들은　</a:t>
            </a:r>
            <a:r>
              <a:rPr lang="ko-KR" altLang="en-US" sz="3000" b="1" u="sng" smtClean="0">
                <a:latin typeface="Gulim" pitchFamily="34" charset="-127"/>
                <a:ea typeface="Gulim" pitchFamily="34" charset="-127"/>
              </a:rPr>
              <a:t>고개를 끄덕였다</a:t>
            </a:r>
            <a:r>
              <a:rPr lang="en-US" altLang="ja-JP" sz="3000" b="1" u="sng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lvl="1"/>
            <a:endParaRPr lang="en-US" altLang="ja-JP" sz="3200" smtClean="0"/>
          </a:p>
          <a:p>
            <a:pPr lvl="1"/>
            <a:r>
              <a:rPr lang="ja-JP" altLang="en-US" sz="3200" smtClean="0"/>
              <a:t>かなりの観覧客が，</a:t>
            </a:r>
            <a:r>
              <a:rPr lang="ja-JP" altLang="en-US" sz="3200" u="sng" smtClean="0"/>
              <a:t>肯いていた</a:t>
            </a:r>
            <a:r>
              <a:rPr lang="en-US" altLang="ja-JP" sz="3200" u="sng" smtClean="0"/>
              <a:t>.</a:t>
            </a:r>
            <a:endParaRPr lang="ja-JP" altLang="en-US" sz="3200" smtClean="0"/>
          </a:p>
          <a:p>
            <a:endParaRPr lang="ja-JP" altLang="en-US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 anchor="ctr"/>
          <a:lstStyle/>
          <a:p>
            <a:pPr algn="ctr"/>
            <a:r>
              <a:rPr lang="en-US" altLang="ja-JP" sz="3600" b="1" smtClean="0"/>
              <a:t>4.</a:t>
            </a:r>
            <a:r>
              <a:rPr lang="ja-JP" altLang="en-US" sz="3600" b="1" smtClean="0"/>
              <a:t>　 「優しい」</a:t>
            </a:r>
            <a:r>
              <a:rPr lang="ko-KR" altLang="en-US" sz="3600" b="1" smtClean="0">
                <a:cs typeface="HY중고딕"/>
              </a:rPr>
              <a:t>에 </a:t>
            </a:r>
            <a:r>
              <a:rPr lang="ja-JP" altLang="en-US" sz="3200" smtClean="0"/>
              <a:t>対応</a:t>
            </a:r>
            <a:r>
              <a:rPr lang="ko-KR" altLang="en-US" sz="3200" smtClean="0">
                <a:cs typeface="HY중고딕"/>
              </a:rPr>
              <a:t>하는 </a:t>
            </a:r>
            <a:r>
              <a:rPr lang="ko-KR" altLang="en-US" sz="3600" b="1" smtClean="0">
                <a:cs typeface="HY중고딕"/>
              </a:rPr>
              <a:t>韓国語 어휘</a:t>
            </a:r>
            <a:endParaRPr lang="ja-JP" altLang="en-US" sz="3600" b="1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altLang="ja-JP" b="1" smtClean="0"/>
              <a:t>4.1. </a:t>
            </a:r>
            <a:r>
              <a:rPr lang="ja-JP" altLang="en-US" b="1" smtClean="0"/>
              <a:t>「優しい」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連語関係 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4.1.1. </a:t>
            </a:r>
            <a:r>
              <a:rPr lang="ja-JP" altLang="en-US" b="1" smtClean="0"/>
              <a:t>「優しい」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統辞・意味的　特性 </a:t>
            </a:r>
            <a:endParaRPr lang="ja-JP" altLang="en-US" smtClean="0"/>
          </a:p>
          <a:p>
            <a:r>
              <a:rPr lang="ko-KR" altLang="en-US" b="1" smtClean="0">
                <a:cs typeface="HY신명조"/>
              </a:rPr>
              <a:t>国語辞典의　記述</a:t>
            </a:r>
            <a:endParaRPr lang="en-US" altLang="ko-KR" b="1" smtClean="0">
              <a:cs typeface="HY신명조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ja-JP" b="1" smtClean="0"/>
              <a:t>[</a:t>
            </a:r>
            <a:r>
              <a:rPr lang="ja-JP" altLang="en-US" b="1" smtClean="0"/>
              <a:t>広辞苑</a:t>
            </a:r>
            <a:r>
              <a:rPr lang="en-US" altLang="ja-JP" b="1" smtClean="0">
                <a:latin typeface="ＭＳ Ｐ明朝" pitchFamily="18" charset="-128"/>
                <a:ea typeface="ＭＳ Ｐ明朝" pitchFamily="18" charset="-128"/>
              </a:rPr>
              <a:t>] </a:t>
            </a:r>
            <a:r>
              <a:rPr lang="en-US" altLang="ja-JP" b="1" smtClean="0">
                <a:latin typeface="HGP明朝B" pitchFamily="18" charset="-128"/>
                <a:ea typeface="HGP明朝B" pitchFamily="18" charset="-128"/>
              </a:rPr>
              <a:t>[</a:t>
            </a:r>
            <a:r>
              <a:rPr lang="ko-KR" altLang="en-US" b="1" smtClean="0">
                <a:latin typeface="HGP明朝B" pitchFamily="18" charset="-128"/>
                <a:cs typeface="HY신명조"/>
              </a:rPr>
              <a:t>新</a:t>
            </a:r>
            <a:r>
              <a:rPr lang="ko-KR" altLang="en-US" b="1" smtClean="0">
                <a:latin typeface="ＭＳ Ｐ明朝" pitchFamily="18" charset="-128"/>
                <a:cs typeface="HY신명조"/>
              </a:rPr>
              <a:t>明</a:t>
            </a:r>
            <a:r>
              <a:rPr lang="ko-KR" altLang="en-US" b="1" smtClean="0">
                <a:latin typeface="HGP明朝B" pitchFamily="18" charset="-128"/>
                <a:cs typeface="HY신명조"/>
              </a:rPr>
              <a:t>解</a:t>
            </a:r>
            <a:r>
              <a:rPr lang="en-US" altLang="ja-JP" b="1" smtClean="0">
                <a:latin typeface="HGP明朝B" pitchFamily="18" charset="-128"/>
                <a:ea typeface="HGP明朝B" pitchFamily="18" charset="-128"/>
              </a:rPr>
              <a:t>]</a:t>
            </a:r>
            <a:r>
              <a:rPr lang="ja-JP" altLang="en-US" b="1" smtClean="0">
                <a:latin typeface="HGP明朝B" pitchFamily="18" charset="-128"/>
                <a:ea typeface="HGP明朝B" pitchFamily="18" charset="-128"/>
              </a:rPr>
              <a:t>［</a:t>
            </a:r>
            <a:r>
              <a:rPr lang="ja-JP" altLang="en-US" b="1" smtClean="0"/>
              <a:t>大辞林］</a:t>
            </a:r>
            <a:endParaRPr lang="ja-JP" altLang="en-US" smtClean="0"/>
          </a:p>
          <a:p>
            <a:pPr>
              <a:buFontTx/>
              <a:buAutoNum type="circleNumDbPlain"/>
            </a:pPr>
            <a:r>
              <a:rPr lang="ja-JP" altLang="en-US" b="1" smtClean="0"/>
              <a:t>（人などの性質が）穏やかで好ましい。素直である。温順である。（</a:t>
            </a:r>
            <a:r>
              <a:rPr lang="en-US" altLang="ja-JP" b="1" smtClean="0"/>
              <a:t>[</a:t>
            </a:r>
            <a:r>
              <a:rPr lang="ja-JP" altLang="en-US" b="1" smtClean="0"/>
              <a:t>広辞苑</a:t>
            </a:r>
            <a:r>
              <a:rPr lang="en-US" altLang="ja-JP" b="1" smtClean="0"/>
              <a:t>]</a:t>
            </a:r>
            <a:r>
              <a:rPr lang="ja-JP" altLang="en-US" b="1" smtClean="0"/>
              <a:t>④</a:t>
            </a:r>
            <a:r>
              <a:rPr lang="en-US" altLang="ja-JP" b="1" smtClean="0"/>
              <a:t> [</a:t>
            </a:r>
            <a:r>
              <a:rPr lang="ko-KR" altLang="en-US" b="1" smtClean="0">
                <a:cs typeface="HY신명조"/>
              </a:rPr>
              <a:t>新明解</a:t>
            </a:r>
            <a:r>
              <a:rPr lang="en-US" altLang="ja-JP" b="1" smtClean="0"/>
              <a:t>]</a:t>
            </a:r>
            <a:r>
              <a:rPr lang="ja-JP" altLang="en-US" b="1" smtClean="0"/>
              <a:t>①［大辞林］①）</a:t>
            </a:r>
            <a:endParaRPr lang="en-US" altLang="ja-JP" b="1" smtClean="0"/>
          </a:p>
          <a:p>
            <a:pPr>
              <a:buFontTx/>
              <a:buAutoNum type="circleNumDbPlain"/>
            </a:pPr>
            <a:r>
              <a:rPr lang="ja-JP" altLang="en-US" b="1" smtClean="0"/>
              <a:t>（相手に対して）思いやり・心づかいがある。親切である。情が深い（</a:t>
            </a:r>
            <a:r>
              <a:rPr lang="en-US" b="1" smtClean="0">
                <a:ea typeface="HGP明朝E" pitchFamily="18" charset="-128"/>
              </a:rPr>
              <a:t> </a:t>
            </a:r>
            <a:r>
              <a:rPr lang="en-US" altLang="ja-JP" b="1" smtClean="0"/>
              <a:t>[</a:t>
            </a:r>
            <a:r>
              <a:rPr lang="ja-JP" altLang="en-US" b="1" smtClean="0"/>
              <a:t>広辞苑</a:t>
            </a:r>
            <a:r>
              <a:rPr lang="en-US" altLang="ja-JP" b="1" smtClean="0"/>
              <a:t>]</a:t>
            </a:r>
            <a:r>
              <a:rPr lang="ja-JP" altLang="en-US" b="1" smtClean="0"/>
              <a:t>⑥</a:t>
            </a:r>
            <a:r>
              <a:rPr lang="en-US" altLang="ja-JP" b="1" smtClean="0"/>
              <a:t> [</a:t>
            </a:r>
            <a:r>
              <a:rPr lang="ko-KR" altLang="en-US" b="1" smtClean="0">
                <a:cs typeface="HY신명조"/>
              </a:rPr>
              <a:t>新明解</a:t>
            </a:r>
            <a:r>
              <a:rPr lang="en-US" altLang="ja-JP" b="1" smtClean="0"/>
              <a:t>]</a:t>
            </a:r>
            <a:r>
              <a:rPr lang="ja-JP" altLang="en-US" b="1" smtClean="0"/>
              <a:t>②［大辞林］②）</a:t>
            </a:r>
            <a:endParaRPr lang="ja-JP" altLang="en-US" smtClean="0"/>
          </a:p>
          <a:p>
            <a:pPr>
              <a:buFontTx/>
              <a:buAutoNum type="circleNumDbPlain"/>
            </a:pPr>
            <a:r>
              <a:rPr lang="ja-JP" altLang="en-US" b="1" smtClean="0"/>
              <a:t>悪い影響を及ぼさない。（</a:t>
            </a:r>
            <a:r>
              <a:rPr lang="en-US" b="1" smtClean="0">
                <a:ea typeface="HGP明朝E" pitchFamily="18" charset="-128"/>
              </a:rPr>
              <a:t> </a:t>
            </a:r>
            <a:r>
              <a:rPr lang="en-US" altLang="ja-JP" b="1" smtClean="0"/>
              <a:t>[</a:t>
            </a:r>
            <a:r>
              <a:rPr lang="ja-JP" altLang="en-US" b="1" smtClean="0"/>
              <a:t>広辞苑</a:t>
            </a:r>
            <a:r>
              <a:rPr lang="en-US" altLang="ja-JP" b="1" smtClean="0"/>
              <a:t>]</a:t>
            </a:r>
            <a:r>
              <a:rPr lang="ja-JP" altLang="en-US" b="1" smtClean="0"/>
              <a:t>⑤</a:t>
            </a:r>
            <a:r>
              <a:rPr lang="en-US" altLang="ja-JP" b="1" smtClean="0"/>
              <a:t> [</a:t>
            </a:r>
            <a:r>
              <a:rPr lang="ko-KR" altLang="en-US" b="1" smtClean="0">
                <a:cs typeface="HY신명조"/>
              </a:rPr>
              <a:t>新明解</a:t>
            </a:r>
            <a:r>
              <a:rPr lang="en-US" altLang="ja-JP" b="1" smtClean="0"/>
              <a:t>]</a:t>
            </a:r>
            <a:r>
              <a:rPr lang="ja-JP" altLang="en-US" b="1" smtClean="0"/>
              <a:t>③）</a:t>
            </a:r>
            <a:endParaRPr lang="en-US" altLang="ja-JP" b="1" smtClean="0"/>
          </a:p>
          <a:p>
            <a:pPr>
              <a:buFontTx/>
              <a:buAutoNum type="circleNumDbPlain"/>
            </a:pPr>
            <a:r>
              <a:rPr lang="ja-JP" altLang="en-US" b="1" smtClean="0"/>
              <a:t>上品である。美しい（</a:t>
            </a:r>
            <a:r>
              <a:rPr lang="en-US" b="1" smtClean="0">
                <a:ea typeface="HGP明朝E" pitchFamily="18" charset="-128"/>
              </a:rPr>
              <a:t> </a:t>
            </a:r>
            <a:r>
              <a:rPr lang="ja-JP" altLang="en-US" b="1" smtClean="0"/>
              <a:t>［大辞林］③）</a:t>
            </a:r>
            <a:endParaRPr lang="ja-JP" altLang="en-US" smtClean="0"/>
          </a:p>
          <a:p>
            <a:pPr>
              <a:buFont typeface="Wingdings 2" pitchFamily="18" charset="2"/>
              <a:buNone/>
            </a:pPr>
            <a:endParaRPr lang="ja-JP" altLang="en-US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3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746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53181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ko-KR" altLang="en-US" b="1" smtClean="0">
                <a:cs typeface="HY신명조"/>
              </a:rPr>
              <a:t>文型에 따른　分類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endParaRPr lang="en-US" altLang="ja-JP" b="1" smtClean="0"/>
          </a:p>
          <a:p>
            <a:r>
              <a:rPr lang="en-US" altLang="ja-JP" b="1" smtClean="0"/>
              <a:t>NP</a:t>
            </a:r>
            <a:r>
              <a:rPr lang="ja-JP" altLang="en-US" b="1" smtClean="0"/>
              <a:t>は</a:t>
            </a:r>
            <a:r>
              <a:rPr lang="en-US" altLang="ja-JP" b="1" smtClean="0"/>
              <a:t>NP</a:t>
            </a:r>
            <a:r>
              <a:rPr lang="ja-JP" altLang="en-US" b="1" smtClean="0"/>
              <a:t>が優しい</a:t>
            </a:r>
            <a:r>
              <a:rPr lang="en-US" altLang="ja-JP" b="1" smtClean="0"/>
              <a:t>(</a:t>
            </a:r>
            <a:r>
              <a:rPr lang="ja-JP" altLang="en-US" b="1" smtClean="0"/>
              <a:t>性状）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r>
              <a:rPr lang="ja-JP" altLang="en-US" b="1" smtClean="0"/>
              <a:t>　　</a:t>
            </a:r>
            <a:r>
              <a:rPr lang="ja-JP" altLang="en-US" b="1" u="sng" smtClean="0"/>
              <a:t>大ボスは</a:t>
            </a:r>
            <a:r>
              <a:rPr lang="ja-JP" altLang="en-US" b="1" smtClean="0"/>
              <a:t>身体は大きいが</a:t>
            </a:r>
            <a:r>
              <a:rPr lang="ja-JP" altLang="en-US" b="1" u="sng" smtClean="0"/>
              <a:t>気持ちが</a:t>
            </a:r>
            <a:r>
              <a:rPr lang="ja-JP" altLang="en-US" b="1" smtClean="0"/>
              <a:t>優しかった。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endParaRPr lang="en-US" altLang="ja-JP" b="1" smtClean="0"/>
          </a:p>
          <a:p>
            <a:pPr>
              <a:buFont typeface="Wingdings 2" pitchFamily="18" charset="2"/>
              <a:buNone/>
            </a:pPr>
            <a:endParaRPr lang="en-US" altLang="ja-JP" b="1" smtClean="0"/>
          </a:p>
          <a:p>
            <a:r>
              <a:rPr lang="en-US" altLang="ja-JP" b="1" smtClean="0"/>
              <a:t>NP</a:t>
            </a:r>
            <a:r>
              <a:rPr lang="ja-JP" altLang="en-US" b="1" smtClean="0"/>
              <a:t>が</a:t>
            </a:r>
            <a:r>
              <a:rPr lang="en-US" altLang="ja-JP" b="1" smtClean="0"/>
              <a:t>NP</a:t>
            </a:r>
            <a:r>
              <a:rPr lang="ja-JP" altLang="en-US" b="1" smtClean="0"/>
              <a:t>に優しい（態度）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r>
              <a:rPr lang="ja-JP" altLang="en-US" smtClean="0"/>
              <a:t>　　</a:t>
            </a:r>
            <a:r>
              <a:rPr lang="ja-JP" altLang="en-US" u="sng" smtClean="0"/>
              <a:t>先生たちも両親もぼくに</a:t>
            </a:r>
            <a:r>
              <a:rPr lang="ja-JP" altLang="en-US" smtClean="0"/>
              <a:t>とても優しかった。</a:t>
            </a:r>
          </a:p>
          <a:p>
            <a:pPr>
              <a:buFont typeface="Wingdings 2" pitchFamily="18" charset="2"/>
              <a:buNone/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277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673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b="1" smtClean="0"/>
              <a:t>4.1.2. </a:t>
            </a:r>
            <a:r>
              <a:rPr lang="ko-KR" altLang="en-US" b="1" smtClean="0">
                <a:cs typeface="HY신명조"/>
              </a:rPr>
              <a:t>「優</a:t>
            </a:r>
            <a:r>
              <a:rPr lang="ja-JP" altLang="en-US" b="1" smtClean="0"/>
              <a:t>しい</a:t>
            </a:r>
            <a:r>
              <a:rPr lang="ko-KR" altLang="en-US" b="1" smtClean="0">
                <a:cs typeface="HY신명조"/>
              </a:rPr>
              <a:t>」와　連語関係를 이루는　語彙</a:t>
            </a:r>
            <a:r>
              <a:rPr lang="ja-JP" altLang="en-US" smtClean="0"/>
              <a:t/>
            </a:r>
            <a:br>
              <a:rPr lang="ja-JP" altLang="en-US" smtClean="0"/>
            </a:br>
            <a:endParaRPr lang="en-US" altLang="ja-JP" smtClean="0"/>
          </a:p>
          <a:p>
            <a:r>
              <a:rPr lang="ja-JP" altLang="en-US" b="1" smtClean="0"/>
              <a:t>日本語　</a:t>
            </a:r>
            <a:r>
              <a:rPr lang="ko-KR" altLang="en-US" b="1" smtClean="0">
                <a:cs typeface="HY신명조"/>
              </a:rPr>
              <a:t>資料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endParaRPr lang="en-US" altLang="ja-JP" b="1" smtClean="0"/>
          </a:p>
          <a:p>
            <a:pPr lvl="1"/>
            <a:r>
              <a:rPr lang="ja-JP" altLang="en-US" b="1" smtClean="0"/>
              <a:t>国立国語研究所　</a:t>
            </a:r>
            <a:r>
              <a:rPr lang="en-US" altLang="ja-JP" b="1" smtClean="0"/>
              <a:t>『</a:t>
            </a:r>
            <a:r>
              <a:rPr lang="ja-JP" altLang="en-US" b="1" smtClean="0"/>
              <a:t>現代日本語書き言葉均衡コーパス</a:t>
            </a:r>
            <a:r>
              <a:rPr lang="en-US" altLang="ja-JP" b="1" smtClean="0"/>
              <a:t>』</a:t>
            </a:r>
          </a:p>
          <a:p>
            <a:pPr>
              <a:buFont typeface="Wingdings 2" pitchFamily="18" charset="2"/>
              <a:buNone/>
            </a:pPr>
            <a:r>
              <a:rPr lang="ja-JP" altLang="en-US" b="1" smtClean="0"/>
              <a:t>モニター公開データ（</a:t>
            </a:r>
            <a:r>
              <a:rPr lang="en-US" altLang="ja-JP" b="1" smtClean="0"/>
              <a:t>2009</a:t>
            </a:r>
            <a:r>
              <a:rPr lang="ja-JP" altLang="en-US" b="1" smtClean="0"/>
              <a:t>年度版）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r>
              <a:rPr lang="ja-JP" altLang="en-US" b="1" smtClean="0"/>
              <a:t>　　　書籍　</a:t>
            </a:r>
            <a:r>
              <a:rPr lang="en-US" altLang="ja-JP" b="1" smtClean="0"/>
              <a:t>10423</a:t>
            </a:r>
            <a:r>
              <a:rPr lang="ja-JP" altLang="en-US" b="1" smtClean="0"/>
              <a:t>　</a:t>
            </a:r>
            <a:r>
              <a:rPr lang="ko-KR" altLang="en-US" b="1" smtClean="0">
                <a:cs typeface="HY신명조"/>
              </a:rPr>
              <a:t>샘플</a:t>
            </a:r>
            <a:endParaRPr lang="en-US" altLang="ja-JP" b="1" smtClean="0"/>
          </a:p>
          <a:p>
            <a:pPr lvl="1"/>
            <a:r>
              <a:rPr lang="ja-JP" altLang="en-US" b="1" smtClean="0"/>
              <a:t>毎日新聞記事</a:t>
            </a:r>
            <a:r>
              <a:rPr lang="en-US" altLang="ja-JP" b="1" smtClean="0"/>
              <a:t>2003</a:t>
            </a:r>
            <a:r>
              <a:rPr lang="ja-JP" altLang="en-US" b="1" smtClean="0"/>
              <a:t>年</a:t>
            </a:r>
            <a:endParaRPr lang="en-US" altLang="ja-JP" b="1" smtClean="0"/>
          </a:p>
          <a:p>
            <a:endParaRPr lang="en-US" altLang="ja-JP" b="1" smtClean="0"/>
          </a:p>
          <a:p>
            <a:endParaRPr lang="en-US" altLang="ja-JP" b="1" smtClean="0"/>
          </a:p>
          <a:p>
            <a:r>
              <a:rPr lang="ja-JP" altLang="en-US" b="1" smtClean="0"/>
              <a:t>「優しい」　用例：　</a:t>
            </a:r>
            <a:r>
              <a:rPr lang="en-US" altLang="ja-JP" b="1" smtClean="0"/>
              <a:t>1499</a:t>
            </a:r>
            <a:r>
              <a:rPr lang="ja-JP" altLang="en-US" b="1" smtClean="0"/>
              <a:t>例　連体形　７４７例</a:t>
            </a:r>
            <a:endParaRPr lang="en-US" altLang="ja-JP" b="1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3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379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r>
              <a:rPr lang="ja-JP" altLang="en-US" b="1" smtClean="0"/>
              <a:t>優しい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連語：　前項語彙（－１位置）</a:t>
            </a:r>
            <a:endParaRPr lang="ja-JP" altLang="en-US" smtClean="0"/>
          </a:p>
          <a:p>
            <a:endParaRPr lang="ja-JP" altLang="en-US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28688" y="1928813"/>
          <a:ext cx="7000875" cy="4429125"/>
        </p:xfrm>
        <a:graphic>
          <a:graphicData uri="http://schemas.openxmlformats.org/drawingml/2006/table">
            <a:tbl>
              <a:tblPr/>
              <a:tblGrid>
                <a:gridCol w="1749425"/>
                <a:gridCol w="1751012"/>
                <a:gridCol w="2816225"/>
                <a:gridCol w="68421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環境に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とても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人に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気の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心の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11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自然に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地球に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目に　耳に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その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こんな　そんな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体に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5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とっても、思いやる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対する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5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弱者に　人間に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他人に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肌に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5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心根の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あの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　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25"/>
          </a:xfrm>
        </p:spPr>
        <p:txBody>
          <a:bodyPr/>
          <a:lstStyle/>
          <a:p>
            <a:pPr algn="ctr"/>
            <a:r>
              <a:rPr lang="ko-KR" altLang="en-US" sz="4000" b="1" smtClean="0">
                <a:cs typeface="HY중고딕"/>
              </a:rPr>
              <a:t>차례</a:t>
            </a:r>
            <a:endParaRPr lang="ja-JP" altLang="en-US" sz="4000" b="1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300" dirty="0" smtClean="0"/>
              <a:t>1</a:t>
            </a:r>
            <a:r>
              <a:rPr lang="en-US" sz="4300" b="1" dirty="0" smtClean="0"/>
              <a:t>.  </a:t>
            </a:r>
            <a:r>
              <a:rPr lang="ko-KR" altLang="en-US" sz="4300" b="1" dirty="0" smtClean="0"/>
              <a:t>들어가기</a:t>
            </a:r>
            <a:endParaRPr lang="ja-JP" altLang="en-US" sz="43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300" b="1" dirty="0" smtClean="0"/>
              <a:t>2.  </a:t>
            </a:r>
            <a:r>
              <a:rPr lang="ko-KR" altLang="en-US" sz="4300" b="1" dirty="0" smtClean="0"/>
              <a:t>日韓 어휘의 対応様相과 連語関係  </a:t>
            </a:r>
            <a:endParaRPr lang="en-US" altLang="ko-KR" sz="43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300" b="1" dirty="0" smtClean="0"/>
              <a:t>3.</a:t>
            </a:r>
            <a:r>
              <a:rPr lang="ja-JP" altLang="en-US" sz="4300" b="1" dirty="0" smtClean="0"/>
              <a:t>　</a:t>
            </a:r>
            <a:r>
              <a:rPr lang="ja-JP" altLang="en-US" sz="4400" dirty="0" smtClean="0"/>
              <a:t>韓日 連語構成</a:t>
            </a:r>
            <a:r>
              <a:rPr lang="ko-KR" altLang="en-US" sz="4400" dirty="0" smtClean="0"/>
              <a:t>의 </a:t>
            </a:r>
            <a:r>
              <a:rPr lang="ja-JP" altLang="en-US" sz="4400" dirty="0" smtClean="0"/>
              <a:t>対応様相</a:t>
            </a:r>
            <a:endParaRPr lang="en-US" altLang="ja-JP" sz="43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sz="4300" b="1" dirty="0" smtClean="0"/>
              <a:t>4. </a:t>
            </a:r>
            <a:r>
              <a:rPr lang="ja-JP" altLang="en-US" sz="4300" b="1" dirty="0" smtClean="0"/>
              <a:t>「優しい」</a:t>
            </a:r>
            <a:r>
              <a:rPr lang="ko-KR" altLang="en-US" sz="4300" b="1" dirty="0" smtClean="0"/>
              <a:t>에 </a:t>
            </a:r>
            <a:r>
              <a:rPr lang="ja-JP" altLang="en-US" sz="4000" dirty="0" smtClean="0"/>
              <a:t>対応</a:t>
            </a:r>
            <a:r>
              <a:rPr lang="ko-KR" altLang="en-US" sz="4000" dirty="0" smtClean="0"/>
              <a:t>하는 </a:t>
            </a:r>
            <a:r>
              <a:rPr lang="ko-KR" altLang="en-US" sz="4300" b="1" dirty="0" smtClean="0"/>
              <a:t>韓国語 어휘</a:t>
            </a:r>
            <a:endParaRPr lang="en-US" altLang="ko-KR" sz="43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300" b="1" dirty="0" smtClean="0"/>
              <a:t>5. </a:t>
            </a:r>
            <a:r>
              <a:rPr lang="ko-KR" altLang="en-US" sz="4300" b="1" dirty="0" smtClean="0"/>
              <a:t>맺음말 </a:t>
            </a:r>
            <a:endParaRPr lang="ja-JP" altLang="en-US" sz="4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3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481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r>
              <a:rPr lang="ja-JP" altLang="en-US" b="1" smtClean="0"/>
              <a:t>優しい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連語：　後項語彙（＋１位置）</a:t>
            </a:r>
            <a:endParaRPr lang="ja-JP" altLang="en-US" smtClean="0"/>
          </a:p>
          <a:p>
            <a:endParaRPr lang="ja-JP" altLang="en-US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28688" y="1928813"/>
          <a:ext cx="7000875" cy="3708400"/>
        </p:xfrm>
        <a:graphic>
          <a:graphicData uri="http://schemas.openxmlformats.org/drawingml/2006/table">
            <a:tbl>
              <a:tblPr/>
              <a:tblGrid>
                <a:gridCol w="1749425"/>
                <a:gridCol w="1751012"/>
                <a:gridCol w="2816225"/>
                <a:gridCol w="68421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4</a:t>
                      </a:r>
                      <a:endParaRPr kumimoji="0" lang="ja-JP" altLang="ja-JP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言葉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目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人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30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笑顔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9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声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25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母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8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子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24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社会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気持ち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21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お母さん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心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18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人柄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顔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性格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眼差し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男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こと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13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　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3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5842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b="1" smtClean="0"/>
              <a:t>4.2</a:t>
            </a:r>
            <a:r>
              <a:rPr lang="ko-KR" altLang="en-US" b="1" smtClean="0">
                <a:cs typeface="HY신명조"/>
              </a:rPr>
              <a:t>「優</a:t>
            </a:r>
            <a:r>
              <a:rPr lang="ja-JP" altLang="en-US" b="1" smtClean="0"/>
              <a:t>しい</a:t>
            </a:r>
            <a:r>
              <a:rPr lang="ko-KR" altLang="en-US" b="1" smtClean="0">
                <a:cs typeface="HY신명조"/>
              </a:rPr>
              <a:t>」에 対応하는 韓国語語彙의 選定　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endParaRPr lang="en-US" b="1" smtClean="0">
              <a:ea typeface="HGP明朝E" pitchFamily="18" charset="-128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4.2.1.</a:t>
            </a:r>
            <a:r>
              <a:rPr lang="ja-JP" altLang="en-US" b="1" smtClean="0"/>
              <a:t>　日韓辞典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記述</a:t>
            </a:r>
            <a:endParaRPr lang="en-US" altLang="ja-JP" b="1" smtClean="0"/>
          </a:p>
          <a:p>
            <a:pPr>
              <a:buFont typeface="Wingdings 2" pitchFamily="18" charset="2"/>
              <a:buNone/>
            </a:pPr>
            <a:r>
              <a:rPr lang="ja-JP" altLang="en-US" b="1" smtClean="0"/>
              <a:t>［</a:t>
            </a:r>
            <a:r>
              <a:rPr lang="ko-KR" altLang="en-US" b="1" smtClean="0">
                <a:cs typeface="HY신명조"/>
              </a:rPr>
              <a:t>親切</a:t>
            </a:r>
            <a:r>
              <a:rPr lang="ja-JP" altLang="en-US" b="1" smtClean="0"/>
              <a:t>だ</a:t>
            </a:r>
            <a:r>
              <a:rPr lang="en-US" altLang="ja-JP" b="1" smtClean="0"/>
              <a:t>]</a:t>
            </a:r>
            <a:r>
              <a:rPr lang="ko-KR" altLang="en-US" b="1" smtClean="0">
                <a:cs typeface="HY신명조"/>
              </a:rPr>
              <a:t>친절하다 </a:t>
            </a: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小学館</a:t>
            </a:r>
            <a:r>
              <a:rPr lang="ja-JP" altLang="en-US" b="1" smtClean="0"/>
              <a:t>①</a:t>
            </a:r>
            <a:r>
              <a:rPr lang="en-US" altLang="ja-JP" b="1" smtClean="0"/>
              <a:t>][</a:t>
            </a:r>
            <a:r>
              <a:rPr lang="ko-KR" altLang="en-US" b="1" smtClean="0">
                <a:cs typeface="HY신명조"/>
              </a:rPr>
              <a:t>프라임</a:t>
            </a:r>
            <a:r>
              <a:rPr lang="ja-JP" altLang="en-US" b="1" smtClean="0"/>
              <a:t>③</a:t>
            </a:r>
            <a:r>
              <a:rPr lang="en-US" altLang="ja-JP" b="1" smtClean="0"/>
              <a:t>]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温和</a:t>
            </a:r>
            <a:r>
              <a:rPr lang="ja-JP" altLang="en-US" b="1" smtClean="0"/>
              <a:t>だ</a:t>
            </a:r>
            <a:r>
              <a:rPr lang="en-US" altLang="ja-JP" b="1" smtClean="0"/>
              <a:t>]</a:t>
            </a:r>
            <a:r>
              <a:rPr lang="ko-KR" altLang="en-US" b="1" smtClean="0">
                <a:cs typeface="HY신명조"/>
              </a:rPr>
              <a:t>온순하다</a:t>
            </a:r>
            <a:r>
              <a:rPr lang="en-US" altLang="ja-JP" b="1" smtClean="0"/>
              <a:t>, </a:t>
            </a:r>
            <a:r>
              <a:rPr lang="ko-KR" altLang="en-US" b="1" smtClean="0">
                <a:cs typeface="HY신명조"/>
              </a:rPr>
              <a:t>곱다 </a:t>
            </a: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小学館</a:t>
            </a:r>
            <a:r>
              <a:rPr lang="ja-JP" altLang="en-US" b="1" smtClean="0"/>
              <a:t>②</a:t>
            </a:r>
            <a:r>
              <a:rPr lang="en-US" altLang="ja-JP" b="1" smtClean="0"/>
              <a:t>] [</a:t>
            </a:r>
            <a:r>
              <a:rPr lang="ko-KR" altLang="en-US" b="1" smtClean="0">
                <a:cs typeface="HY신명조"/>
              </a:rPr>
              <a:t>프라임</a:t>
            </a:r>
            <a:r>
              <a:rPr lang="ja-JP" altLang="en-US" b="1" smtClean="0"/>
              <a:t>②</a:t>
            </a:r>
            <a:r>
              <a:rPr lang="en-US" altLang="ja-JP" b="1" smtClean="0"/>
              <a:t>]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思</a:t>
            </a:r>
            <a:r>
              <a:rPr lang="ja-JP" altLang="en-US" b="1" smtClean="0"/>
              <a:t>いやりがある</a:t>
            </a:r>
            <a:r>
              <a:rPr lang="en-US" altLang="ja-JP" b="1" smtClean="0"/>
              <a:t>] </a:t>
            </a:r>
            <a:r>
              <a:rPr lang="ko-KR" altLang="en-US" b="1" smtClean="0">
                <a:cs typeface="HY신명조"/>
              </a:rPr>
              <a:t>다정하다</a:t>
            </a:r>
            <a:r>
              <a:rPr lang="en-US" b="1" smtClean="0">
                <a:ea typeface="HGP明朝E" pitchFamily="18" charset="-128"/>
              </a:rPr>
              <a:t> </a:t>
            </a: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小学館</a:t>
            </a:r>
            <a:r>
              <a:rPr lang="ja-JP" altLang="en-US" b="1" smtClean="0"/>
              <a:t>③</a:t>
            </a:r>
            <a:r>
              <a:rPr lang="en-US" altLang="ja-JP" b="1" smtClean="0"/>
              <a:t>][</a:t>
            </a:r>
            <a:r>
              <a:rPr lang="ko-KR" altLang="en-US" b="1" smtClean="0">
                <a:cs typeface="HY신명조"/>
              </a:rPr>
              <a:t>프라임</a:t>
            </a:r>
            <a:r>
              <a:rPr lang="ja-JP" altLang="en-US" b="1" smtClean="0"/>
              <a:t>③</a:t>
            </a:r>
            <a:r>
              <a:rPr lang="en-US" altLang="ja-JP" b="1" smtClean="0"/>
              <a:t>]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表情</a:t>
            </a:r>
            <a:r>
              <a:rPr lang="ja-JP" altLang="en-US" b="1" smtClean="0"/>
              <a:t>や</a:t>
            </a:r>
            <a:r>
              <a:rPr lang="ko-KR" altLang="en-US" b="1" smtClean="0">
                <a:cs typeface="HY신명조"/>
              </a:rPr>
              <a:t>声</a:t>
            </a:r>
            <a:r>
              <a:rPr lang="ja-JP" altLang="en-US" b="1" smtClean="0"/>
              <a:t>が</a:t>
            </a:r>
            <a:r>
              <a:rPr lang="en-US" altLang="ja-JP" b="1" smtClean="0"/>
              <a:t>]</a:t>
            </a:r>
            <a:r>
              <a:rPr lang="ko-KR" altLang="en-US" b="1" smtClean="0">
                <a:cs typeface="HY신명조"/>
              </a:rPr>
              <a:t>상냥하다</a:t>
            </a:r>
            <a:r>
              <a:rPr lang="en-US" altLang="ja-JP" b="1" smtClean="0"/>
              <a:t>, </a:t>
            </a:r>
            <a:r>
              <a:rPr lang="ko-KR" altLang="en-US" b="1" smtClean="0">
                <a:cs typeface="HY신명조"/>
              </a:rPr>
              <a:t>부드럽다 </a:t>
            </a: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小学館</a:t>
            </a:r>
            <a:r>
              <a:rPr lang="ja-JP" altLang="en-US" b="1" smtClean="0"/>
              <a:t>④</a:t>
            </a:r>
            <a:r>
              <a:rPr lang="en-US" altLang="ja-JP" b="1" smtClean="0"/>
              <a:t>][</a:t>
            </a:r>
            <a:r>
              <a:rPr lang="ko-KR" altLang="en-US" b="1" smtClean="0">
                <a:cs typeface="HY신명조"/>
              </a:rPr>
              <a:t>프라임</a:t>
            </a:r>
            <a:r>
              <a:rPr lang="ja-JP" altLang="en-US" b="1" smtClean="0"/>
              <a:t>③、②</a:t>
            </a:r>
            <a:r>
              <a:rPr lang="en-US" altLang="ja-JP" b="1" smtClean="0"/>
              <a:t>]</a:t>
            </a:r>
            <a:endParaRPr lang="en-US" altLang="ko-KR" b="1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u="sng" smtClean="0"/>
              <a:t>[</a:t>
            </a:r>
            <a:r>
              <a:rPr lang="ko-KR" altLang="en-US" b="1" u="sng" smtClean="0">
                <a:cs typeface="HY신명조"/>
              </a:rPr>
              <a:t>環境</a:t>
            </a:r>
            <a:r>
              <a:rPr lang="ja-JP" altLang="en-US" b="1" u="sng" smtClean="0"/>
              <a:t>に</a:t>
            </a:r>
            <a:r>
              <a:rPr lang="en-US" altLang="ja-JP" b="1" u="sng" smtClean="0"/>
              <a:t>]</a:t>
            </a:r>
            <a:r>
              <a:rPr lang="ko-KR" altLang="en-US" b="1" u="sng" smtClean="0">
                <a:cs typeface="HY신명조"/>
              </a:rPr>
              <a:t>친화하다</a:t>
            </a:r>
            <a:r>
              <a:rPr lang="en-US" b="1" u="sng" smtClean="0">
                <a:ea typeface="HGP明朝E" pitchFamily="18" charset="-128"/>
              </a:rPr>
              <a:t> </a:t>
            </a:r>
            <a:r>
              <a:rPr lang="en-US" altLang="ja-JP" b="1" u="sng" smtClean="0"/>
              <a:t>[</a:t>
            </a:r>
            <a:r>
              <a:rPr lang="ko-KR" altLang="en-US" b="1" u="sng" smtClean="0">
                <a:cs typeface="HY신명조"/>
              </a:rPr>
              <a:t>小学館</a:t>
            </a:r>
            <a:r>
              <a:rPr lang="ja-JP" altLang="en-US" b="1" u="sng" smtClean="0"/>
              <a:t>⑤</a:t>
            </a:r>
            <a:r>
              <a:rPr lang="en-US" altLang="ja-JP" b="1" u="sng" smtClean="0"/>
              <a:t>]</a:t>
            </a:r>
            <a:endParaRPr lang="en-US" altLang="ko-KR" b="1" u="sng" smtClean="0">
              <a:cs typeface="HY신명조"/>
            </a:endParaRPr>
          </a:p>
          <a:p>
            <a:pPr>
              <a:buFont typeface="Wingdings 2" pitchFamily="18" charset="2"/>
              <a:buNone/>
            </a:pPr>
            <a:r>
              <a:rPr lang="en-US" altLang="ja-JP" b="1" smtClean="0"/>
              <a:t>(</a:t>
            </a:r>
            <a:r>
              <a:rPr lang="ko-KR" altLang="en-US" b="1" smtClean="0">
                <a:cs typeface="HY신명조"/>
              </a:rPr>
              <a:t>모습</a:t>
            </a:r>
            <a:r>
              <a:rPr lang="en-US" altLang="ja-JP" b="1" smtClean="0"/>
              <a:t>, </a:t>
            </a:r>
            <a:r>
              <a:rPr lang="ko-KR" altLang="en-US" b="1" smtClean="0">
                <a:cs typeface="HY신명조"/>
              </a:rPr>
              <a:t>용모 등이</a:t>
            </a:r>
            <a:r>
              <a:rPr lang="en-US" altLang="ja-JP" b="1" smtClean="0"/>
              <a:t>) </a:t>
            </a:r>
            <a:r>
              <a:rPr lang="ko-KR" altLang="en-US" b="1" smtClean="0">
                <a:cs typeface="HY신명조"/>
              </a:rPr>
              <a:t>품위가 있고 아름답다</a:t>
            </a:r>
            <a:r>
              <a:rPr lang="en-US" altLang="ja-JP" b="1" smtClean="0"/>
              <a:t>. </a:t>
            </a:r>
            <a:r>
              <a:rPr lang="ko-KR" altLang="en-US" b="1" smtClean="0">
                <a:cs typeface="HY신명조"/>
              </a:rPr>
              <a:t>우아하다</a:t>
            </a:r>
            <a:r>
              <a:rPr lang="en-US" altLang="ja-JP" b="1" smtClean="0"/>
              <a:t>. </a:t>
            </a:r>
            <a:r>
              <a:rPr lang="ko-KR" altLang="en-US" b="1" smtClean="0">
                <a:cs typeface="HY신명조"/>
              </a:rPr>
              <a:t>아름답다 </a:t>
            </a:r>
            <a:r>
              <a:rPr lang="en-US" altLang="ja-JP" b="1" smtClean="0"/>
              <a:t>[</a:t>
            </a:r>
            <a:r>
              <a:rPr lang="ko-KR" altLang="en-US" b="1" smtClean="0">
                <a:cs typeface="HY신명조"/>
              </a:rPr>
              <a:t>프라임</a:t>
            </a:r>
            <a:r>
              <a:rPr lang="ja-JP" altLang="en-US" b="1" smtClean="0"/>
              <a:t>①］</a:t>
            </a:r>
            <a:endParaRPr lang="ja-JP" altLang="en-US" smtClean="0"/>
          </a:p>
          <a:p>
            <a:pPr>
              <a:buFont typeface="Wingdings 2" pitchFamily="18" charset="2"/>
              <a:buNone/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686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244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b="1" smtClean="0"/>
              <a:t>4.2. 2.</a:t>
            </a:r>
            <a:r>
              <a:rPr lang="ko-KR" altLang="en-US" b="1" smtClean="0">
                <a:cs typeface="HY신명조"/>
              </a:rPr>
              <a:t>　翻訳텍스트에서의　対応</a:t>
            </a:r>
            <a:endParaRPr lang="ja-JP" altLang="en-US" smtClean="0"/>
          </a:p>
          <a:p>
            <a:endParaRPr lang="ja-JP" altLang="en-US" smtClean="0"/>
          </a:p>
          <a:p>
            <a:endParaRPr lang="ja-JP" altLang="en-US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785813" y="1714500"/>
          <a:ext cx="8143875" cy="4827588"/>
        </p:xfrm>
        <a:graphic>
          <a:graphicData uri="http://schemas.openxmlformats.org/drawingml/2006/table">
            <a:tbl>
              <a:tblPr/>
              <a:tblGrid>
                <a:gridCol w="1673225"/>
                <a:gridCol w="2112962"/>
                <a:gridCol w="1428750"/>
                <a:gridCol w="2928938"/>
              </a:tblGrid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HGP明朝E" pitchFamily="18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세종병렬코퍼스</a:t>
                      </a:r>
                      <a:endParaRPr kumimoji="0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소설텍스트 </a:t>
                      </a:r>
                      <a:endParaRPr kumimoji="0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일한사전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Batang" pitchFamily="18" charset="-127"/>
                        </a:rPr>
                        <a:t> </a:t>
                      </a:r>
                      <a:r>
                        <a:rPr kumimoji="0" 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기술 여부</a:t>
                      </a:r>
                      <a:endParaRPr kumimoji="0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itchFamily="18" charset="0"/>
                        <a:ea typeface="ＭＳ 明朝" pitchFamily="17" charset="-128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Gulim" pitchFamily="34" charset="-127"/>
                        </a:rPr>
                        <a:t>다정하다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10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9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Gulim" pitchFamily="34" charset="-127"/>
                        </a:rPr>
                        <a:t>상냥하다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5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9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따스하다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8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×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부드럽다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7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Gulim" pitchFamily="34" charset="-127"/>
                        </a:rPr>
                        <a:t>친절하다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2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6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Gulim" pitchFamily="34" charset="-127"/>
                        </a:rPr>
                        <a:t>자상하다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1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6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×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착하다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6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너그럽다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4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</a:rPr>
                        <a:t>온화하다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0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atang" pitchFamily="18" charset="-127"/>
                          <a:ea typeface="ＭＳ 明朝" pitchFamily="17" charset="-128"/>
                          <a:cs typeface="ＭＳ Ｐゴシック" charset="-128"/>
                        </a:rPr>
                        <a:t>2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Batang" pitchFamily="18" charset="-127"/>
                          <a:cs typeface="ＭＳ Ｐゴシック" charset="-128"/>
                        </a:rPr>
                        <a:t>○</a:t>
                      </a:r>
                      <a:endParaRPr kumimoji="0" lang="ja-JP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</a:t>
            </a:r>
            <a:r>
              <a:rPr lang="ko-KR" altLang="en-US" b="1" dirty="0" smtClean="0"/>
              <a:t>韓国語의「優</a:t>
            </a:r>
            <a:r>
              <a:rPr lang="ja-JP" altLang="en-US" b="1" dirty="0" smtClean="0"/>
              <a:t>しい</a:t>
            </a:r>
            <a:r>
              <a:rPr lang="ko-KR" altLang="en-US" b="1" dirty="0" smtClean="0"/>
              <a:t>」語群이 보이는 連語関係</a:t>
            </a:r>
            <a:endParaRPr lang="ja-JP" altLang="en-US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altLang="ja-JP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ja-JP" b="1" dirty="0" smtClean="0"/>
              <a:t>4.3.</a:t>
            </a:r>
            <a:r>
              <a:rPr lang="en-US" b="1" dirty="0" smtClean="0"/>
              <a:t>1. </a:t>
            </a:r>
            <a:r>
              <a:rPr lang="ja-JP" altLang="en-US" b="1" dirty="0" smtClean="0"/>
              <a:t>韓国語資料</a:t>
            </a:r>
            <a:endParaRPr lang="en-US" altLang="ja-JP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altLang="ja-JP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ko-KR" altLang="en-US" b="1" dirty="0" smtClean="0"/>
              <a:t>세종계획 최종 성과물 </a:t>
            </a:r>
            <a:r>
              <a:rPr lang="en-US" altLang="ko-KR" b="1" dirty="0" smtClean="0"/>
              <a:t>2007. </a:t>
            </a:r>
            <a:r>
              <a:rPr lang="ko-KR" altLang="en-US" b="1" dirty="0" smtClean="0"/>
              <a:t>원시말뭉치</a:t>
            </a:r>
            <a:endParaRPr lang="en-US" altLang="ko-KR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ko-KR" b="1" dirty="0" smtClean="0"/>
              <a:t>2202 </a:t>
            </a:r>
            <a:r>
              <a:rPr lang="ko-KR" altLang="en-US" b="1" dirty="0" smtClean="0"/>
              <a:t>샘플  </a:t>
            </a:r>
            <a:r>
              <a:rPr lang="en-US" altLang="ko-KR" b="1" dirty="0" smtClean="0"/>
              <a:t>92,433,967 </a:t>
            </a:r>
            <a:r>
              <a:rPr lang="ko-KR" altLang="en-US" b="1" dirty="0" smtClean="0"/>
              <a:t>어절</a:t>
            </a:r>
            <a:endParaRPr lang="en-US" altLang="ko-KR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altLang="ko-KR" b="1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4.3.2. </a:t>
            </a:r>
            <a:r>
              <a:rPr lang="ko-KR" altLang="en-US" b="1" dirty="0" smtClean="0"/>
              <a:t>「부드럽다」의 連語関係</a:t>
            </a:r>
            <a:endParaRPr lang="en-US" altLang="ko-KR" b="1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4</a:t>
            </a:r>
            <a:r>
              <a:rPr lang="en-US" altLang="ja-JP" b="1" dirty="0" smtClean="0"/>
              <a:t>,</a:t>
            </a:r>
            <a:r>
              <a:rPr lang="en-US" altLang="ko-KR" b="1" dirty="0" smtClean="0"/>
              <a:t>576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1,713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ja-JP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altLang="ko-KR" b="1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altLang="ja-JP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891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endParaRPr lang="ja-JP" altLang="en-US" smtClean="0"/>
          </a:p>
          <a:p>
            <a:r>
              <a:rPr lang="ko-KR" altLang="en-US" b="1" smtClean="0">
                <a:cs typeface="HY신명조"/>
              </a:rPr>
              <a:t>「부드러운」의 連語</a:t>
            </a:r>
            <a:r>
              <a:rPr lang="ja-JP" altLang="en-US" b="1" smtClean="0"/>
              <a:t>　：　前項語彙（－１位置）</a:t>
            </a:r>
            <a:endParaRPr lang="ja-JP" altLang="en-US" smtClean="0"/>
          </a:p>
          <a:p>
            <a:pPr>
              <a:buFont typeface="Wingdings 2" pitchFamily="18" charset="2"/>
              <a:buNone/>
            </a:pPr>
            <a:endParaRPr lang="ja-JP" altLang="en-US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428750" y="2286000"/>
          <a:ext cx="4876800" cy="3708400"/>
        </p:xfrm>
        <a:graphic>
          <a:graphicData uri="http://schemas.openxmlformats.org/drawingml/2006/table">
            <a:tbl>
              <a:tblPr/>
              <a:tblGrid>
                <a:gridCol w="1643063"/>
                <a:gridCol w="795337"/>
                <a:gridCol w="1847850"/>
                <a:gridCol w="5905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그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19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자연스럽고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9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그의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19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길고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8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같은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그리고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아주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얇고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따뜻하고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14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없는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가볍고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11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여전히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낮고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10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은은하고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7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있는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10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그는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등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9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Gulim" pitchFamily="34" charset="-127"/>
                        </a:rPr>
                        <a:t>섬세하고</a:t>
                      </a:r>
                      <a:r>
                        <a:rPr kumimoji="0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Arial" charset="0"/>
                          <a:cs typeface="Times New Roman" pitchFamily="18" charset="0"/>
                        </a:rPr>
                        <a:t> </a:t>
                      </a:r>
                      <a:endParaRPr kumimoji="0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pitchFamily="18" charset="0"/>
                        </a:rPr>
                        <a:t>6</a:t>
                      </a:r>
                      <a:endParaRPr kumimoji="0" lang="ja-JP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endParaRPr lang="ja-JP" altLang="en-US" smtClean="0"/>
          </a:p>
          <a:p>
            <a:r>
              <a:rPr lang="ko-KR" altLang="en-US" b="1" smtClean="0">
                <a:cs typeface="HY신명조"/>
              </a:rPr>
              <a:t>「부드러운」의 連語</a:t>
            </a:r>
            <a:r>
              <a:rPr lang="ja-JP" altLang="en-US" b="1" smtClean="0"/>
              <a:t>　：　後項語彙（＋１位置）</a:t>
            </a:r>
            <a:endParaRPr lang="ja-JP" altLang="en-US" smtClean="0"/>
          </a:p>
          <a:p>
            <a:pPr>
              <a:buFont typeface="Wingdings 2" pitchFamily="18" charset="2"/>
              <a:buNone/>
            </a:pPr>
            <a:endParaRPr lang="ja-JP" altLang="en-US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428750" y="2286000"/>
          <a:ext cx="4876800" cy="374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795326"/>
                <a:gridCol w="1847880"/>
                <a:gridCol w="59052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목소리로 </a:t>
                      </a:r>
                      <a:endParaRPr lang="ko-KR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바람이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느낌을 </a:t>
                      </a:r>
                      <a:endParaRPr lang="ko-KR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것</a:t>
                      </a:r>
                      <a:r>
                        <a:rPr lang="en-US" altLang="ko-KR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,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맛을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말로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미소를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곡선으로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것이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곡선을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분위기를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그녀의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목소리를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손길로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어조로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음성으로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것을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느낌의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</a:t>
            </a:r>
            <a:r>
              <a:rPr lang="en-US" b="1" dirty="0" smtClean="0"/>
              <a:t>3.</a:t>
            </a:r>
            <a:r>
              <a:rPr lang="ko-KR" altLang="en-US" b="1" dirty="0" smtClean="0"/>
              <a:t>「 착하다 」의 連語関係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ko-KR" altLang="en-US" b="1" dirty="0" smtClean="0"/>
              <a:t> </a:t>
            </a:r>
            <a:r>
              <a:rPr lang="en-US" altLang="ja-JP" b="1" dirty="0" smtClean="0"/>
              <a:t>2.352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1,397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착한 」의 連語</a:t>
            </a:r>
            <a:r>
              <a:rPr lang="ja-JP" altLang="en-US" b="1" dirty="0" smtClean="0"/>
              <a:t>　：　前項語彙（－１位置）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672835"/>
                <a:gridCol w="16728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마음씨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나는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하는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마음이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아주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우리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이렇게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어질고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있는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한다</a:t>
                      </a:r>
                      <a:r>
                        <a:rPr lang="en-US" altLang="ko-KR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예쁘고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것이다</a:t>
                      </a:r>
                      <a:r>
                        <a:rPr lang="en-US" altLang="ko-KR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곱고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정말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너무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착한 」의 連語</a:t>
            </a:r>
            <a:r>
              <a:rPr lang="ja-JP" altLang="en-US" b="1" dirty="0" smtClean="0"/>
              <a:t>　：　後項語彙（＋１位置）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286000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672835"/>
                <a:gridCol w="16728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일을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사람들이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사람이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심성을 </a:t>
                      </a:r>
                    </a:p>
                  </a:txBody>
                  <a:tcPr marL="9525" marR="9525" marT="9525" marB="0" anchor="ctr">
                    <a:solidFill>
                      <a:srgbClr val="DFE4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사람에게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사람의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여자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사마리아인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마음씨가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아이가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마음씨를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사람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아이를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어린이가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아기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4.3.4</a:t>
            </a:r>
            <a:r>
              <a:rPr lang="en-US" b="1" dirty="0" smtClean="0"/>
              <a:t>.</a:t>
            </a:r>
            <a:r>
              <a:rPr lang="ko-KR" altLang="en-US" b="1" dirty="0" smtClean="0"/>
              <a:t> 「친절하다」의 連語関係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ko-KR" altLang="en-US" b="1" dirty="0" smtClean="0"/>
              <a:t> </a:t>
            </a:r>
            <a:r>
              <a:rPr lang="en-US" altLang="ja-JP" b="1" dirty="0" smtClean="0"/>
              <a:t>1,265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385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친절한 」의 連語</a:t>
            </a:r>
            <a:r>
              <a:rPr lang="ja-JP" altLang="en-US" b="1" dirty="0" smtClean="0"/>
              <a:t>　：　前項語彙（－１位置）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30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672835"/>
                <a:gridCol w="16728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대한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자상하고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정말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매우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주는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펴발랐던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이렇게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것이다</a:t>
                      </a:r>
                      <a:r>
                        <a:rPr lang="en-US" altLang="ko-KR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가장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교사는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그는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교육장의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누구에게나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그러나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4629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보다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있고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나의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친절한 」 의 連語</a:t>
            </a:r>
            <a:r>
              <a:rPr lang="ja-JP" altLang="en-US" b="1" dirty="0" smtClean="0"/>
              <a:t>　：　後項語彙（＋１位置）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286000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940742"/>
                <a:gridCol w="140492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설명이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서비스가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태도를 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안내서가 </a:t>
                      </a:r>
                    </a:p>
                  </a:txBody>
                  <a:tcPr marL="9525" marR="9525" marT="9525" marB="0" anchor="ctr">
                    <a:solidFill>
                      <a:srgbClr val="DFE4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말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가이드를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설명에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공무원에게는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설명을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노파는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안내를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대접을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태도로 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마음씨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설명도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마음으로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표정을 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말씨로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마음이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말씨를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ko-KR" sz="4000" b="1" dirty="0" smtClean="0"/>
              <a:t>1. </a:t>
            </a:r>
            <a:r>
              <a:rPr lang="ko-KR" altLang="en-US" sz="4000" b="1" dirty="0" smtClean="0"/>
              <a:t>들어가기</a:t>
            </a:r>
            <a:endParaRPr lang="ja-JP" altLang="en-US" sz="4000" b="1" dirty="0">
              <a:latin typeface="+mj-ea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286250" y="5000625"/>
            <a:ext cx="107156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85750" y="714375"/>
            <a:ext cx="8501063" cy="6038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2800" b="1" dirty="0">
                <a:latin typeface="+mn-lt"/>
                <a:ea typeface="+mn-ea"/>
              </a:rPr>
              <a:t>1.1. </a:t>
            </a:r>
            <a:r>
              <a:rPr lang="ko-KR" altLang="en-US" sz="2800" b="1" dirty="0">
                <a:latin typeface="+mn-lt"/>
                <a:ea typeface="+mn-ea"/>
              </a:rPr>
              <a:t>문제의 소재</a:t>
            </a:r>
            <a:endParaRPr lang="en-US" altLang="ko-KR" sz="2800" b="1" dirty="0"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2800" b="1" dirty="0">
                <a:latin typeface="+mn-lt"/>
                <a:ea typeface="+mn-ea"/>
              </a:rPr>
              <a:t>학습 언어 표현과 </a:t>
            </a:r>
            <a:r>
              <a:rPr lang="en-US" sz="2800" b="1" dirty="0">
                <a:latin typeface="+mn-lt"/>
                <a:ea typeface="+mn-ea"/>
              </a:rPr>
              <a:t> </a:t>
            </a:r>
            <a:r>
              <a:rPr lang="ko-KR" altLang="en-US" sz="2800" b="1" dirty="0">
                <a:latin typeface="+mn-lt"/>
                <a:ea typeface="+mn-ea"/>
              </a:rPr>
              <a:t>모어의 영향</a:t>
            </a:r>
            <a:endParaRPr lang="en-US" altLang="ko-KR" sz="2800" b="1" dirty="0">
              <a:latin typeface="+mn-lt"/>
              <a:ea typeface="+mn-ea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ko-KR" altLang="en-US" sz="2800" dirty="0">
                <a:latin typeface="+mn-lt"/>
                <a:ea typeface="+mn-ea"/>
              </a:rPr>
              <a:t> </a:t>
            </a:r>
            <a:r>
              <a:rPr lang="en-US" sz="2800" b="1" dirty="0">
                <a:latin typeface="+mn-lt"/>
                <a:ea typeface="+mn-ea"/>
              </a:rPr>
              <a:t>(1)</a:t>
            </a:r>
            <a:r>
              <a:rPr lang="ko-KR" altLang="en-US" sz="2800" b="1" dirty="0">
                <a:latin typeface="+mn-lt"/>
                <a:ea typeface="+mn-ea"/>
              </a:rPr>
              <a:t>ㄱ</a:t>
            </a:r>
            <a:r>
              <a:rPr lang="en-US" sz="2800" b="1" dirty="0">
                <a:latin typeface="+mn-lt"/>
                <a:ea typeface="+mn-ea"/>
              </a:rPr>
              <a:t>. </a:t>
            </a:r>
            <a:r>
              <a:rPr lang="ko-KR" altLang="en-US" sz="2800" b="1" dirty="0">
                <a:latin typeface="+mn-lt"/>
                <a:ea typeface="+mn-ea"/>
              </a:rPr>
              <a:t>공원에서 개가 </a:t>
            </a:r>
            <a:r>
              <a:rPr lang="ko-KR" altLang="en-US" sz="2800" b="1" dirty="0">
                <a:solidFill>
                  <a:srgbClr val="FF0000"/>
                </a:solidFill>
                <a:latin typeface="+mn-lt"/>
                <a:ea typeface="+mn-ea"/>
              </a:rPr>
              <a:t>걷는다</a:t>
            </a:r>
            <a:r>
              <a:rPr lang="en-US" sz="2800" b="1" dirty="0">
                <a:solidFill>
                  <a:srgbClr val="FF0000"/>
                </a:solidFill>
                <a:latin typeface="+mn-lt"/>
                <a:ea typeface="+mn-ea"/>
              </a:rPr>
              <a:t>.</a:t>
            </a:r>
            <a:r>
              <a:rPr lang="en-US" sz="2800" b="1" dirty="0">
                <a:latin typeface="+mn-lt"/>
                <a:ea typeface="+mn-ea"/>
              </a:rPr>
              <a:t>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ko-KR" altLang="en-US" sz="2800" b="1" dirty="0">
                <a:latin typeface="ＭＳ Ｐ明朝" pitchFamily="18" charset="-128"/>
                <a:ea typeface="+mn-ea"/>
              </a:rPr>
              <a:t>        </a:t>
            </a:r>
            <a:r>
              <a:rPr lang="ja-JP" altLang="en-US" sz="2800" b="1" dirty="0">
                <a:latin typeface="ＭＳ Ｐ明朝" pitchFamily="18" charset="-128"/>
                <a:ea typeface="ＭＳ Ｐ明朝" pitchFamily="18" charset="-128"/>
              </a:rPr>
              <a:t>公園で犬が</a:t>
            </a:r>
            <a:r>
              <a:rPr lang="ja-JP" altLang="en-US" sz="2800" b="1" u="sng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歩いている</a:t>
            </a:r>
            <a:r>
              <a:rPr lang="ja-JP" altLang="en-US" sz="2800" b="1" dirty="0">
                <a:latin typeface="ＭＳ Ｐ明朝" pitchFamily="18" charset="-128"/>
                <a:ea typeface="ＭＳ Ｐ明朝" pitchFamily="18" charset="-128"/>
              </a:rPr>
              <a:t>。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ea typeface="+mn-ea"/>
              </a:rPr>
              <a:t>     </a:t>
            </a:r>
            <a:r>
              <a:rPr lang="ko-KR" altLang="en-US" sz="2800" b="1" dirty="0">
                <a:latin typeface="+mn-lt"/>
                <a:ea typeface="+mn-ea"/>
              </a:rPr>
              <a:t>ㄴ</a:t>
            </a:r>
            <a:r>
              <a:rPr lang="en-US" sz="2800" b="1" dirty="0">
                <a:latin typeface="+mn-lt"/>
                <a:ea typeface="+mn-ea"/>
              </a:rPr>
              <a:t>. </a:t>
            </a:r>
            <a:r>
              <a:rPr lang="ko-KR" altLang="en-US" sz="2800" b="1" dirty="0">
                <a:latin typeface="+mn-lt"/>
                <a:ea typeface="+mn-ea"/>
              </a:rPr>
              <a:t>전주는 야구 인구가 적고 </a:t>
            </a:r>
            <a:r>
              <a:rPr lang="ko-KR" altLang="en-US" sz="2800" b="1" u="sng" dirty="0">
                <a:solidFill>
                  <a:srgbClr val="FF0000"/>
                </a:solidFill>
                <a:latin typeface="+mn-lt"/>
                <a:ea typeface="+mn-ea"/>
              </a:rPr>
              <a:t>그 위에 </a:t>
            </a:r>
            <a:r>
              <a:rPr lang="ja-JP" altLang="en-US" sz="2800" b="1" dirty="0">
                <a:solidFill>
                  <a:srgbClr val="FF0000"/>
                </a:solidFill>
                <a:latin typeface="+mn-lt"/>
                <a:ea typeface="+mn-ea"/>
              </a:rPr>
              <a:t>　</a:t>
            </a:r>
            <a:r>
              <a:rPr lang="ko-KR" altLang="en-US" sz="2800" b="1" dirty="0">
                <a:latin typeface="+mn-lt"/>
                <a:ea typeface="+mn-ea"/>
              </a:rPr>
              <a:t>야구에 </a:t>
            </a:r>
            <a:endParaRPr lang="en-US" altLang="ko-KR" sz="2800" b="1" dirty="0"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ko-KR" sz="2800" b="1" dirty="0">
                <a:latin typeface="+mn-lt"/>
                <a:ea typeface="+mn-ea"/>
              </a:rPr>
              <a:t>       </a:t>
            </a:r>
            <a:r>
              <a:rPr lang="ko-KR" altLang="en-US" sz="2800" b="1" dirty="0">
                <a:latin typeface="+mn-lt"/>
                <a:ea typeface="+mn-ea"/>
              </a:rPr>
              <a:t>흥미가 있는 사람이 </a:t>
            </a:r>
            <a:r>
              <a:rPr lang="en-US" altLang="ko-KR" sz="2800" b="1" dirty="0">
                <a:latin typeface="+mn-lt"/>
                <a:ea typeface="+mn-ea"/>
              </a:rPr>
              <a:t> </a:t>
            </a:r>
            <a:r>
              <a:rPr lang="ko-KR" altLang="en-US" sz="2800" b="1" dirty="0">
                <a:latin typeface="+mn-lt"/>
                <a:ea typeface="+mn-ea"/>
              </a:rPr>
              <a:t>거의 없는</a:t>
            </a:r>
            <a:r>
              <a:rPr lang="ja-JP" altLang="en-US" sz="2800" b="1" dirty="0">
                <a:latin typeface="+mn-lt"/>
                <a:ea typeface="+mn-ea"/>
              </a:rPr>
              <a:t>　</a:t>
            </a:r>
            <a:r>
              <a:rPr lang="ko-KR" altLang="en-US" sz="2800" b="1" dirty="0">
                <a:latin typeface="+mn-lt"/>
                <a:ea typeface="+mn-ea"/>
              </a:rPr>
              <a:t>도시입니다</a:t>
            </a:r>
            <a:r>
              <a:rPr lang="en-US" sz="2800" b="1" dirty="0">
                <a:latin typeface="+mn-lt"/>
                <a:ea typeface="+mn-ea"/>
              </a:rPr>
              <a:t>.</a:t>
            </a:r>
          </a:p>
          <a:p>
            <a:pPr marL="1080000" indent="-10800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ea typeface="+mn-ea"/>
              </a:rPr>
              <a:t>             </a:t>
            </a:r>
            <a:r>
              <a:rPr lang="ja-JP" altLang="en-US" sz="2800" b="1" dirty="0">
                <a:latin typeface="ＭＳ Ｐ明朝" pitchFamily="18" charset="-128"/>
                <a:ea typeface="ＭＳ Ｐ明朝" pitchFamily="18" charset="-128"/>
              </a:rPr>
              <a:t>全州は、最も野球人口が少なく、</a:t>
            </a:r>
            <a:r>
              <a:rPr lang="ja-JP" altLang="en-US" sz="2800" b="1" u="sng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その上に</a:t>
            </a:r>
            <a:r>
              <a:rPr lang="ja-JP" altLang="en-US" sz="2800" b="1" dirty="0">
                <a:latin typeface="ＭＳ Ｐ明朝" pitchFamily="18" charset="-128"/>
                <a:ea typeface="ＭＳ Ｐ明朝" pitchFamily="18" charset="-128"/>
              </a:rPr>
              <a:t>野球に 興味のある人が殆どない都市です。</a:t>
            </a:r>
            <a:endParaRPr lang="en-US" altLang="ja-JP" sz="2800" b="1" dirty="0">
              <a:latin typeface="ＭＳ Ｐ明朝" pitchFamily="18" charset="-128"/>
              <a:ea typeface="ＭＳ Ｐ明朝" pitchFamily="18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altLang="ko-KR" sz="2800" dirty="0">
              <a:latin typeface="+mn-lt"/>
              <a:ea typeface="+mn-ea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altLang="ko-KR" sz="2800" b="1" dirty="0">
              <a:latin typeface="+mn-lt"/>
              <a:ea typeface="+mn-ea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ko-KR" altLang="en-US" sz="2800" b="1" dirty="0">
                <a:latin typeface="+mn-lt"/>
                <a:ea typeface="+mn-ea"/>
              </a:rPr>
              <a:t>학습자의 모어의 간섭으로 인한 오용을 예측하고 방지할 수 있는 대책이 강구되어야 </a:t>
            </a:r>
            <a:endParaRPr lang="ja-JP" altLang="en-US" sz="2800" b="1" dirty="0"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4.3.5</a:t>
            </a:r>
            <a:r>
              <a:rPr lang="en-US" b="1" dirty="0" smtClean="0"/>
              <a:t>.</a:t>
            </a:r>
            <a:r>
              <a:rPr lang="ko-KR" altLang="en-US" b="1" dirty="0" smtClean="0"/>
              <a:t> 「다정하다」의 連語関係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ko-KR" altLang="en-US" b="1" dirty="0" smtClean="0"/>
              <a:t> </a:t>
            </a:r>
            <a:r>
              <a:rPr lang="en-US" altLang="ja-JP" b="1" dirty="0" smtClean="0"/>
              <a:t>867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398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다정한 」의 連語</a:t>
            </a:r>
            <a:r>
              <a:rPr lang="ja-JP" altLang="en-US" b="1" dirty="0" smtClean="0"/>
              <a:t>　：　前項語彙（－１位置）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672835"/>
                <a:gridCol w="16728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마치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어머니의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우리의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나의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있었다</a:t>
                      </a:r>
                      <a:r>
                        <a:rPr lang="en-US" altLang="ko-KR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. 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아주머니의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정말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우리는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가서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같이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거기에는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그렇게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듯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그리고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따뜻하고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아주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깊고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다정한 」의 連語</a:t>
            </a:r>
            <a:r>
              <a:rPr lang="ja-JP" altLang="en-US" b="1" dirty="0" smtClean="0"/>
              <a:t>　：　後項語彙（＋１位置）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14375" y="1714500"/>
          <a:ext cx="6691313" cy="4216400"/>
        </p:xfrm>
        <a:graphic>
          <a:graphicData uri="http://schemas.openxmlformats.org/drawingml/2006/table">
            <a:tbl>
              <a:tblPr/>
              <a:tblGrid>
                <a:gridCol w="1673225"/>
                <a:gridCol w="1671638"/>
                <a:gridCol w="1673225"/>
                <a:gridCol w="16732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모습을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얼굴로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목소리로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연인처럼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친구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우리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친구가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이웃이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모습으로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느낌을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미소를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대화를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눈길을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모습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말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웃음을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말을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친구들과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모습이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포즈를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</a:t>
            </a:r>
            <a:r>
              <a:rPr lang="en-US" b="1" dirty="0" smtClean="0"/>
              <a:t>6.</a:t>
            </a:r>
            <a:r>
              <a:rPr lang="ko-KR" altLang="en-US" b="1" dirty="0" smtClean="0"/>
              <a:t>「자상하다」의 連語関係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ko-KR" altLang="en-US" b="1" dirty="0" smtClean="0"/>
              <a:t> </a:t>
            </a:r>
            <a:r>
              <a:rPr lang="en-US" altLang="ja-JP" b="1" dirty="0" smtClean="0"/>
              <a:t>483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197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자상한 」의 連語</a:t>
            </a:r>
            <a:r>
              <a:rPr lang="ja-JP" altLang="en-US" b="1" dirty="0" smtClean="0"/>
              <a:t>　：　前項語彙（－１位置）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1672835"/>
                <a:gridCol w="16728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친절하고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없이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가르치는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주는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주던 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내게만은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부드럽고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현명하고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선생님의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훌륭하고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섬세하고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가정에서는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어머니의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가족에게도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어쩌겠냐는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겸손하고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자상한 」의 連語</a:t>
            </a:r>
            <a:r>
              <a:rPr lang="ja-JP" altLang="en-US" b="1" dirty="0" smtClean="0"/>
              <a:t>　：　後項語彙（＋１位置）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00125" y="1643063"/>
          <a:ext cx="6691313" cy="4216400"/>
        </p:xfrm>
        <a:graphic>
          <a:graphicData uri="http://schemas.openxmlformats.org/drawingml/2006/table">
            <a:tbl>
              <a:tblPr/>
              <a:tblGrid>
                <a:gridCol w="1673225"/>
                <a:gridCol w="1671638"/>
                <a:gridCol w="1941512"/>
                <a:gridCol w="14049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ea typeface="HGP明朝E" pitchFamily="1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마음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부모의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설명을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분이었다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.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성격의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사랑을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아버지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선생님은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아버지의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손윗사람으로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남편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,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아버지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.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남편이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아버지와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마음씀일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안내에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면이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어머니가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목소리로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Y신명조"/>
                          <a:cs typeface="HY신명조"/>
                        </a:rPr>
                        <a:t>해설을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ja-JP" b="1" dirty="0" smtClean="0"/>
              <a:t>4.3.</a:t>
            </a:r>
            <a:r>
              <a:rPr lang="en-US" b="1" dirty="0" smtClean="0"/>
              <a:t>7.</a:t>
            </a:r>
            <a:r>
              <a:rPr lang="ko-KR" altLang="en-US" b="1" dirty="0" smtClean="0"/>
              <a:t>「상냥하다」의 連語関係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総</a:t>
            </a:r>
            <a:r>
              <a:rPr lang="en-US" altLang="ja-JP" b="1" dirty="0" smtClean="0"/>
              <a:t>348</a:t>
            </a:r>
            <a:r>
              <a:rPr lang="ja-JP" altLang="en-US" b="1" dirty="0" smtClean="0"/>
              <a:t>回</a:t>
            </a:r>
            <a:r>
              <a:rPr lang="ko-KR" altLang="en-US" b="1" dirty="0" smtClean="0"/>
              <a:t>  </a:t>
            </a:r>
            <a:r>
              <a:rPr lang="ja-JP" altLang="en-US" b="1" dirty="0" smtClean="0"/>
              <a:t>使用：　冠</a:t>
            </a:r>
            <a:r>
              <a:rPr lang="ja-JP" altLang="en-US" b="1" dirty="0" err="1" smtClean="0"/>
              <a:t>形形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109</a:t>
            </a:r>
            <a:r>
              <a:rPr lang="ja-JP" altLang="en-US" b="1" dirty="0" smtClean="0"/>
              <a:t>回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상냥한 」의 連語</a:t>
            </a:r>
            <a:r>
              <a:rPr lang="ja-JP" altLang="en-US" b="1" dirty="0" smtClean="0"/>
              <a:t>　：　前項語彙（－１位置）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2297932"/>
                <a:gridCol w="104773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여기자의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그의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여승무원들의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동안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여종업원의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마디 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스잔의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만큼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맑고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아름다움과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매우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아름답고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부인은 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걸려와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여전히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곱고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수줍고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귀엽고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ko-KR" altLang="en-US" b="1" dirty="0" smtClean="0"/>
              <a:t>「 상냥한 」의 連語</a:t>
            </a:r>
            <a:r>
              <a:rPr lang="ja-JP" altLang="en-US" b="1" dirty="0" smtClean="0"/>
              <a:t>　：　後項語彙（＋１位置）</a:t>
            </a:r>
            <a:endParaRPr lang="ja-JP" altLang="en-US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altLang="ja-JP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813" y="2357438"/>
          <a:ext cx="669131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835"/>
                <a:gridCol w="1672835"/>
                <a:gridCol w="2297932"/>
                <a:gridCol w="104773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목소리로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아가씨의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819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미소를 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아나운서가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목소리의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아씨만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표정을 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안내양</a:t>
                      </a:r>
                      <a:r>
                        <a:rPr lang="en-US" altLang="ko-KR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,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눈초리로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목소리는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그녀는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어조로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낯이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여자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웃음을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눈빛을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친절을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눈이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325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b="1" smtClean="0"/>
              <a:t>4.4.</a:t>
            </a:r>
            <a:r>
              <a:rPr lang="ja-JP" altLang="en-US" b="1" smtClean="0"/>
              <a:t>結果の分析</a:t>
            </a:r>
            <a:endParaRPr lang="ja-JP" altLang="en-US" smtClean="0"/>
          </a:p>
          <a:p>
            <a:pPr marL="879475" lvl="1" indent="-514350">
              <a:buFont typeface="Wingdings 2" pitchFamily="18" charset="2"/>
              <a:buNone/>
            </a:pPr>
            <a:r>
              <a:rPr lang="en-US" altLang="ja-JP" b="1" smtClean="0"/>
              <a:t>4.4.1. </a:t>
            </a:r>
            <a:r>
              <a:rPr lang="ja-JP" altLang="en-US" b="1" smtClean="0"/>
              <a:t>韓国語　［優しい」　語群</a:t>
            </a:r>
            <a:r>
              <a:rPr lang="ko-KR" altLang="en-US" b="1" smtClean="0">
                <a:cs typeface="HY신명조"/>
              </a:rPr>
              <a:t>의</a:t>
            </a:r>
            <a:r>
              <a:rPr lang="ja-JP" altLang="en-US" b="1" smtClean="0"/>
              <a:t>　用法　分類</a:t>
            </a:r>
            <a:endParaRPr lang="en-US" altLang="ja-JP" b="1" smtClean="0"/>
          </a:p>
          <a:p>
            <a:endParaRPr lang="en-US" altLang="ja-JP" b="1" smtClean="0"/>
          </a:p>
          <a:p>
            <a:pPr marL="879475" lvl="1" indent="-514350">
              <a:buFont typeface="Wingdings 2" pitchFamily="18" charset="2"/>
              <a:buNone/>
            </a:pPr>
            <a:endParaRPr lang="en-US" altLang="ko-KR" b="1" smtClean="0">
              <a:cs typeface="HY신명조"/>
            </a:endParaRPr>
          </a:p>
          <a:p>
            <a:pPr marL="879475" lvl="1" indent="-514350">
              <a:buFont typeface="Wingdings 2" pitchFamily="18" charset="2"/>
              <a:buNone/>
            </a:pPr>
            <a:endParaRPr lang="en-US" altLang="ja-JP" b="1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500" y="2071688"/>
          <a:ext cx="8143875" cy="3214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071570"/>
                <a:gridCol w="1428760"/>
                <a:gridCol w="2428892"/>
                <a:gridCol w="15716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対象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関係性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人間（男女）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年齢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71494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부드러운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착한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人間（女性）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下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친절한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다정한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자상한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人間（男性）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2400" dirty="0" smtClean="0"/>
                        <a:t>상냥한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人間（女性）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－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o-KR" altLang="en-US" sz="2800" dirty="0" smtClean="0"/>
              <a:t>카요는 귀엽고 </a:t>
            </a:r>
            <a:r>
              <a:rPr lang="ko-KR" altLang="en-US" sz="2800" u="sng" dirty="0" smtClean="0"/>
              <a:t>상냥한 여자친구이며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마사시는 작은 것에도 신경 써 주는 </a:t>
            </a:r>
            <a:r>
              <a:rPr lang="ko-KR" altLang="en-US" sz="2800" u="sng" dirty="0" smtClean="0"/>
              <a:t>자상한 남자친구이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&lt;</a:t>
            </a:r>
            <a:r>
              <a:rPr lang="ko-KR" altLang="en-US" sz="2800" dirty="0" smtClean="0"/>
              <a:t>동아일보 </a:t>
            </a:r>
            <a:r>
              <a:rPr lang="en-US" altLang="ko-KR" sz="2800" dirty="0" smtClean="0"/>
              <a:t>2005.2.7&gt;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ko-KR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o-KR" altLang="en-US" sz="2800" dirty="0" smtClean="0"/>
              <a:t>동생도 </a:t>
            </a:r>
            <a:r>
              <a:rPr lang="ko-KR" altLang="en-US" sz="2800" u="sng" dirty="0" smtClean="0"/>
              <a:t>형의 자상한 </a:t>
            </a:r>
            <a:r>
              <a:rPr lang="ko-KR" altLang="en-US" sz="2800" dirty="0" smtClean="0"/>
              <a:t>배려로 교육훈련에 열심히 임하고 있다</a:t>
            </a:r>
            <a:r>
              <a:rPr lang="en-US" altLang="ko-KR" sz="2800" dirty="0" smtClean="0"/>
              <a:t>&lt;</a:t>
            </a:r>
            <a:r>
              <a:rPr lang="ko-KR" altLang="en-US" sz="2800" dirty="0" smtClean="0"/>
              <a:t>동아일보 </a:t>
            </a:r>
            <a:r>
              <a:rPr lang="en-US" altLang="ko-KR" sz="2800" dirty="0" smtClean="0"/>
              <a:t>2008.2.4&gt;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ko-KR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o-KR" altLang="en-US" sz="2800" dirty="0" smtClean="0"/>
              <a:t>김양은 엄마 말 잘 듣는 </a:t>
            </a:r>
            <a:r>
              <a:rPr lang="ko-KR" altLang="en-US" sz="2800" u="sng" dirty="0" smtClean="0"/>
              <a:t>착한 아이였다</a:t>
            </a:r>
            <a:r>
              <a:rPr lang="en-US" altLang="ko-KR" sz="2800" dirty="0" smtClean="0"/>
              <a:t>&lt;</a:t>
            </a:r>
            <a:r>
              <a:rPr lang="ko-KR" altLang="en-US" sz="2800" dirty="0" smtClean="0"/>
              <a:t>동아일보 </a:t>
            </a:r>
            <a:r>
              <a:rPr lang="en-US" altLang="ko-KR" sz="2800" dirty="0" smtClean="0"/>
              <a:t>2008.7.28&gt;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ko-KR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o-KR" altLang="en-US" sz="2800" dirty="0" smtClean="0"/>
              <a:t>아이들이 좋아하는 것에 한없이 신기하고 흐뭇해 한 </a:t>
            </a:r>
            <a:r>
              <a:rPr lang="ko-KR" altLang="en-US" sz="2800" u="sng" dirty="0" smtClean="0"/>
              <a:t>자상한 엄마다</a:t>
            </a:r>
            <a:r>
              <a:rPr lang="en-US" altLang="ko-KR" sz="2800" dirty="0" smtClean="0"/>
              <a:t>&lt;</a:t>
            </a:r>
            <a:r>
              <a:rPr lang="ko-KR" altLang="en-US" sz="2800" dirty="0" smtClean="0"/>
              <a:t>동아일보 </a:t>
            </a:r>
            <a:r>
              <a:rPr lang="en-US" altLang="ko-KR" sz="2800" dirty="0" smtClean="0"/>
              <a:t>2008.5.16&gt;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3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24475"/>
          </a:xfrm>
        </p:spPr>
        <p:txBody>
          <a:bodyPr>
            <a:normAutofit/>
          </a:bodyPr>
          <a:lstStyle/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altLang="ja-JP" b="1" dirty="0" smtClean="0"/>
              <a:t>4.4.2</a:t>
            </a:r>
            <a:r>
              <a:rPr lang="en-US" b="1" dirty="0" smtClean="0"/>
              <a:t>. </a:t>
            </a:r>
            <a:r>
              <a:rPr lang="ja-JP" altLang="en-US" b="1" dirty="0" smtClean="0"/>
              <a:t>「優しい」 </a:t>
            </a:r>
            <a:r>
              <a:rPr lang="ko-KR" altLang="en-US" b="1" dirty="0" smtClean="0"/>
              <a:t>와</a:t>
            </a:r>
            <a:r>
              <a:rPr lang="ja-JP" altLang="en-US" b="1" dirty="0" smtClean="0"/>
              <a:t>　韓国語　「優しい」　語群</a:t>
            </a:r>
            <a:r>
              <a:rPr lang="ko-KR" altLang="en-US" b="1" dirty="0" smtClean="0"/>
              <a:t>의</a:t>
            </a:r>
            <a:r>
              <a:rPr lang="ja-JP" altLang="en-US" b="1" dirty="0" smtClean="0"/>
              <a:t>　対応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優しい</a:t>
            </a:r>
            <a:r>
              <a:rPr lang="ko-KR" altLang="en-US" b="1" dirty="0" smtClean="0"/>
              <a:t>와  </a:t>
            </a:r>
            <a:r>
              <a:rPr lang="ja-JP" altLang="en-US" b="1" dirty="0" smtClean="0"/>
              <a:t>「</a:t>
            </a:r>
            <a:r>
              <a:rPr lang="ko-KR" altLang="en-US" b="1" dirty="0" smtClean="0"/>
              <a:t>부드러운</a:t>
            </a:r>
            <a:r>
              <a:rPr lang="ja-JP" altLang="en-US" b="1" dirty="0" smtClean="0"/>
              <a:t>」　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altLang="ja-JP" b="1" dirty="0" smtClean="0"/>
              <a:t>     </a:t>
            </a:r>
            <a:r>
              <a:rPr lang="ja-JP" altLang="en-US" b="1" dirty="0" smtClean="0"/>
              <a:t>優しい口調　</a:t>
            </a:r>
            <a:r>
              <a:rPr lang="ko-KR" altLang="en-US" b="1" dirty="0" smtClean="0"/>
              <a:t>부드러운 말투 </a:t>
            </a:r>
            <a:r>
              <a:rPr lang="ja-JP" altLang="en-US" b="1" dirty="0" smtClean="0"/>
              <a:t>    優しい曲線 </a:t>
            </a:r>
            <a:r>
              <a:rPr lang="ko-KR" altLang="en-US" b="1" dirty="0" smtClean="0"/>
              <a:t>부드러운 곡선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ja-JP" altLang="en-US" b="1" dirty="0" smtClean="0"/>
              <a:t>    優しい味 </a:t>
            </a:r>
            <a:r>
              <a:rPr lang="ko-KR" altLang="en-US" b="1" dirty="0" smtClean="0"/>
              <a:t>부드러운 맛        </a:t>
            </a:r>
            <a:r>
              <a:rPr lang="en-US" altLang="ja-JP" b="1" dirty="0" smtClean="0"/>
              <a:t>   *</a:t>
            </a:r>
            <a:r>
              <a:rPr lang="ja-JP" altLang="en-US" b="1" dirty="0" smtClean="0"/>
              <a:t>優しい豆腐</a:t>
            </a:r>
            <a:r>
              <a:rPr lang="en-US" altLang="ja-JP" b="1" dirty="0" smtClean="0"/>
              <a:t>	 </a:t>
            </a:r>
            <a:r>
              <a:rPr lang="ko-KR" altLang="en-US" b="1" dirty="0" smtClean="0"/>
              <a:t>부드러운  두부</a:t>
            </a: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優しい</a:t>
            </a:r>
            <a:r>
              <a:rPr lang="ko-KR" altLang="en-US" b="1" dirty="0" smtClean="0"/>
              <a:t>와  </a:t>
            </a:r>
            <a:r>
              <a:rPr lang="ja-JP" altLang="en-US" b="1" dirty="0" smtClean="0"/>
              <a:t>「</a:t>
            </a:r>
            <a:r>
              <a:rPr lang="ko-KR" altLang="en-US" b="1" dirty="0" smtClean="0"/>
              <a:t>다정한</a:t>
            </a:r>
            <a:r>
              <a:rPr lang="ja-JP" altLang="en-US" b="1" dirty="0" smtClean="0"/>
              <a:t> 」</a:t>
            </a:r>
            <a:endParaRPr lang="en-US" altLang="ja-JP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ko-KR" altLang="en-US" b="1" dirty="0" smtClean="0"/>
              <a:t>    </a:t>
            </a:r>
            <a:r>
              <a:rPr lang="ja-JP" altLang="en-US" b="1" dirty="0" smtClean="0"/>
              <a:t>優しい夫　</a:t>
            </a:r>
            <a:r>
              <a:rPr lang="ko-KR" altLang="en-US" b="1" dirty="0" smtClean="0"/>
              <a:t>다정한 남편  </a:t>
            </a:r>
            <a:r>
              <a:rPr lang="ja-JP" altLang="en-US" b="1" dirty="0" smtClean="0"/>
              <a:t>？優しい　対話</a:t>
            </a:r>
            <a:r>
              <a:rPr lang="ko-KR" altLang="en-US" b="1" dirty="0" smtClean="0"/>
              <a:t>다정한 대화 </a:t>
            </a: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ja-JP" altLang="en-US" b="1" dirty="0" smtClean="0"/>
              <a:t>　＊優しい夫婦</a:t>
            </a:r>
            <a:r>
              <a:rPr lang="ko-KR" altLang="en-US" b="1" dirty="0" smtClean="0"/>
              <a:t>다정한 부부</a:t>
            </a: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ja-JP" altLang="en-US" b="1" dirty="0" smtClean="0"/>
              <a:t>優しい</a:t>
            </a:r>
            <a:r>
              <a:rPr lang="ko-KR" altLang="en-US" b="1" dirty="0" smtClean="0"/>
              <a:t>가</a:t>
            </a:r>
            <a:r>
              <a:rPr lang="ja-JP" altLang="en-US" b="1" dirty="0" smtClean="0"/>
              <a:t>　韓国語 語彙</a:t>
            </a:r>
            <a:r>
              <a:rPr lang="ko-KR" altLang="en-US" b="1" dirty="0" smtClean="0"/>
              <a:t>와 </a:t>
            </a:r>
            <a:r>
              <a:rPr lang="ja-JP" altLang="en-US" b="1" dirty="0" smtClean="0"/>
              <a:t>対応</a:t>
            </a:r>
            <a:r>
              <a:rPr lang="ko-KR" altLang="en-US" b="1" dirty="0" smtClean="0"/>
              <a:t>되지 않는 경우</a:t>
            </a: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altLang="ja-JP" b="1" dirty="0" smtClean="0"/>
              <a:t>   </a:t>
            </a:r>
            <a:r>
              <a:rPr lang="ja-JP" altLang="en-US" b="1" dirty="0" smtClean="0"/>
              <a:t>環境に優しい自動車　</a:t>
            </a:r>
            <a:r>
              <a:rPr lang="ko-KR" altLang="en-US" b="1" dirty="0" smtClean="0"/>
              <a:t>친환경 자동차     </a:t>
            </a:r>
            <a:endParaRPr lang="en-US" altLang="ko-KR" b="1" dirty="0" smtClean="0"/>
          </a:p>
          <a:p>
            <a:pPr marL="274320" lvl="1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ja-JP" altLang="en-US" b="1" dirty="0" smtClean="0"/>
              <a:t>　財布に優しい商品　</a:t>
            </a:r>
            <a:r>
              <a:rPr lang="ko-KR" altLang="en-US" b="1" dirty="0" smtClean="0"/>
              <a:t>값이 적당한 상품</a:t>
            </a:r>
            <a:r>
              <a:rPr lang="en-US" altLang="ko-KR" b="1" dirty="0" smtClean="0"/>
              <a:t>(?) </a:t>
            </a:r>
            <a:r>
              <a:rPr lang="ko-KR" altLang="en-US" b="1" dirty="0" smtClean="0"/>
              <a:t>착한 가격</a:t>
            </a:r>
            <a:endParaRPr lang="en-US" altLang="ja-JP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81088"/>
          </a:xfrm>
        </p:spPr>
        <p:txBody>
          <a:bodyPr/>
          <a:lstStyle/>
          <a:p>
            <a:pPr algn="ctr"/>
            <a:r>
              <a:rPr lang="en-US" altLang="ja-JP" sz="5400" b="1" smtClean="0"/>
              <a:t>5. </a:t>
            </a:r>
            <a:r>
              <a:rPr lang="ko-KR" altLang="en-US" sz="5400" b="1" smtClean="0">
                <a:cs typeface="HY중고딕"/>
              </a:rPr>
              <a:t>맺음말</a:t>
            </a:r>
            <a:endParaRPr lang="ja-JP" altLang="en-US" smtClean="0"/>
          </a:p>
        </p:txBody>
      </p:sp>
      <p:sp>
        <p:nvSpPr>
          <p:cNvPr id="5734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324350"/>
          </a:xfrm>
        </p:spPr>
        <p:txBody>
          <a:bodyPr/>
          <a:lstStyle/>
          <a:p>
            <a:r>
              <a:rPr lang="ja-JP" altLang="en-US" b="1" smtClean="0"/>
              <a:t>語彙</a:t>
            </a:r>
            <a:r>
              <a:rPr lang="ko-KR" altLang="en-US" b="1" smtClean="0">
                <a:cs typeface="HY신명조"/>
              </a:rPr>
              <a:t> </a:t>
            </a:r>
            <a:r>
              <a:rPr lang="ja-JP" altLang="en-US" b="1" smtClean="0"/>
              <a:t>対応情報</a:t>
            </a:r>
            <a:r>
              <a:rPr lang="ko-KR" altLang="en-US" b="1" smtClean="0">
                <a:cs typeface="HY신명조"/>
              </a:rPr>
              <a:t>의 </a:t>
            </a:r>
            <a:r>
              <a:rPr lang="ja-JP" altLang="en-US" b="1" smtClean="0"/>
              <a:t>必要性</a:t>
            </a:r>
            <a:endParaRPr lang="en-US" altLang="ja-JP" b="1" smtClean="0"/>
          </a:p>
          <a:p>
            <a:r>
              <a:rPr lang="ja-JP" altLang="en-US" b="1" smtClean="0"/>
              <a:t>連語情報</a:t>
            </a:r>
            <a:r>
              <a:rPr lang="ko-KR" altLang="en-US" b="1" smtClean="0">
                <a:cs typeface="HY신명조"/>
              </a:rPr>
              <a:t>의 </a:t>
            </a:r>
            <a:r>
              <a:rPr lang="ja-JP" altLang="en-US" b="1" smtClean="0"/>
              <a:t>有用性</a:t>
            </a:r>
            <a:endParaRPr lang="en-US" altLang="ja-JP" b="1" smtClean="0"/>
          </a:p>
          <a:p>
            <a:r>
              <a:rPr lang="ja-JP" altLang="en-US" b="1" smtClean="0"/>
              <a:t>対照研究</a:t>
            </a:r>
            <a:r>
              <a:rPr lang="ko-KR" altLang="en-US" b="1" smtClean="0">
                <a:cs typeface="HY신명조"/>
              </a:rPr>
              <a:t>의 흐름</a:t>
            </a:r>
            <a:endParaRPr lang="en-US" altLang="ja-JP" b="1" smtClean="0"/>
          </a:p>
          <a:p>
            <a:r>
              <a:rPr lang="ja-JP" altLang="en-US" b="1" smtClean="0"/>
              <a:t>多義語対応</a:t>
            </a:r>
            <a:r>
              <a:rPr lang="ko-KR" altLang="en-US" b="1" smtClean="0">
                <a:cs typeface="HY신명조"/>
              </a:rPr>
              <a:t>의 </a:t>
            </a:r>
            <a:r>
              <a:rPr lang="ja-JP" altLang="en-US" b="1" smtClean="0"/>
              <a:t>実際</a:t>
            </a:r>
            <a:endParaRPr lang="en-US" altLang="ja-JP" b="1" smtClean="0"/>
          </a:p>
          <a:p>
            <a:r>
              <a:rPr lang="ja-JP" altLang="en-US" b="1" smtClean="0"/>
              <a:t>両言語</a:t>
            </a:r>
            <a:r>
              <a:rPr lang="en-US" altLang="ja-JP" b="1" smtClean="0"/>
              <a:t>-</a:t>
            </a:r>
            <a:r>
              <a:rPr lang="ja-JP" altLang="en-US" b="1" smtClean="0"/>
              <a:t>辞典</a:t>
            </a:r>
            <a:endParaRPr lang="en-US" altLang="ja-JP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095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ja-JP" altLang="en-US" sz="4000" dirty="0">
              <a:latin typeface="HYmjrE" pitchFamily="18" charset="-127"/>
              <a:ea typeface="HYmjrE" pitchFamily="18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indent="0">
              <a:buFont typeface="Wingdings 2" pitchFamily="18" charset="2"/>
              <a:buNone/>
            </a:pPr>
            <a:r>
              <a:rPr lang="en-US" altLang="ko-KR" sz="2800" b="1" smtClean="0">
                <a:latin typeface="Gulim" pitchFamily="34" charset="-127"/>
                <a:ea typeface="Gulim" pitchFamily="34" charset="-127"/>
              </a:rPr>
              <a:t>1.2.</a:t>
            </a:r>
            <a:r>
              <a:rPr lang="ko-KR" altLang="en-US" sz="2800" b="1" smtClean="0">
                <a:latin typeface="Gulim" pitchFamily="34" charset="-127"/>
                <a:ea typeface="Gulim" pitchFamily="34" charset="-127"/>
              </a:rPr>
              <a:t>논의의 목적</a:t>
            </a:r>
            <a:endParaRPr lang="en-US" altLang="ko-KR" b="1" smtClean="0">
              <a:latin typeface="Gulim" pitchFamily="34" charset="-127"/>
              <a:ea typeface="Gulim" pitchFamily="34" charset="-127"/>
            </a:endParaRPr>
          </a:p>
          <a:p>
            <a:pPr indent="0">
              <a:buFont typeface="Wingdings 2" pitchFamily="18" charset="2"/>
              <a:buNone/>
            </a:pPr>
            <a:endParaRPr lang="en-US" altLang="ko-KR" smtClean="0">
              <a:latin typeface="HYmjrE" pitchFamily="18" charset="-127"/>
              <a:ea typeface="HYmjrE" pitchFamily="18" charset="-127"/>
            </a:endParaRPr>
          </a:p>
          <a:p>
            <a:pPr indent="0"/>
            <a:r>
              <a:rPr lang="en-US" altLang="ko-KR" smtClean="0">
                <a:latin typeface="HYmjrE" pitchFamily="18" charset="-127"/>
                <a:ea typeface="HYmjrE" pitchFamily="18" charset="-127"/>
              </a:rPr>
              <a:t>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학습자가 한국어 표현 능력을 기르는 데 있어 부딪히는 문제 를 한국어와 일본어의 어휘 대조라는 관점에서</a:t>
            </a:r>
            <a:r>
              <a:rPr lang="en-US" altLang="ko-KR" smtClean="0">
                <a:latin typeface="HYmjrE" pitchFamily="18" charset="-127"/>
                <a:ea typeface="HYmjrE" pitchFamily="18" charset="-127"/>
              </a:rPr>
              <a:t>,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 특히 연어관계의 대응관계를 중심으로 고찰한다</a:t>
            </a:r>
            <a:r>
              <a:rPr lang="en-US" altLang="ko-KR" smtClean="0">
                <a:latin typeface="HYmjrE" pitchFamily="18" charset="-127"/>
                <a:ea typeface="HYmjrE" pitchFamily="18" charset="-127"/>
              </a:rPr>
              <a:t>.</a:t>
            </a:r>
          </a:p>
          <a:p>
            <a:pPr indent="0"/>
            <a:r>
              <a:rPr lang="ko-KR" altLang="en-US" smtClean="0">
                <a:latin typeface="HYmjrE" pitchFamily="18" charset="-127"/>
                <a:ea typeface="HYmjrE" pitchFamily="18" charset="-127"/>
              </a:rPr>
              <a:t>이를 바탕으로 일한 어휘 대응 정보를 효과적으로 제시하는 방안을 모색한다</a:t>
            </a:r>
            <a:r>
              <a:rPr lang="en-US" altLang="ko-KR" smtClean="0">
                <a:latin typeface="HYmjrE" pitchFamily="18" charset="-127"/>
                <a:ea typeface="HYmjrE" pitchFamily="18" charset="-127"/>
              </a:rPr>
              <a:t>.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 </a:t>
            </a:r>
            <a:r>
              <a:rPr lang="en-US" altLang="ko-KR" smtClean="0">
                <a:latin typeface="HYmjrE" pitchFamily="18" charset="-127"/>
                <a:ea typeface="HYmjrE" pitchFamily="18" charset="-127"/>
              </a:rPr>
              <a:t> </a:t>
            </a:r>
          </a:p>
          <a:p>
            <a:pPr indent="0"/>
            <a:endParaRPr lang="ja-JP" altLang="en-US" smtClean="0">
              <a:latin typeface="HYmjrE" pitchFamily="18" charset="-127"/>
              <a:ea typeface="HYmjrE" pitchFamily="18" charset="-127"/>
            </a:endParaRPr>
          </a:p>
          <a:p>
            <a:pPr indent="0"/>
            <a:endParaRPr lang="ja-JP" altLang="en-US" smtClean="0">
              <a:latin typeface="HYmjrE" pitchFamily="18" charset="-127"/>
              <a:ea typeface="HYmjrE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642937"/>
          </a:xfrm>
        </p:spPr>
        <p:txBody>
          <a:bodyPr/>
          <a:lstStyle/>
          <a:p>
            <a:r>
              <a:rPr lang="en-US" altLang="ko-KR" sz="4000" b="1" smtClean="0">
                <a:cs typeface="HY중고딕"/>
              </a:rPr>
              <a:t>2. </a:t>
            </a:r>
            <a:r>
              <a:rPr lang="ko-KR" altLang="en-US" sz="4000" b="1" smtClean="0">
                <a:cs typeface="HY중고딕"/>
              </a:rPr>
              <a:t>日韓 어휘의 対応様相과 連語関係</a:t>
            </a:r>
            <a:endParaRPr lang="en-US" altLang="ko-KR" sz="4000" smtClean="0">
              <a:latin typeface="HYmjrE" pitchFamily="18" charset="-127"/>
              <a:ea typeface="HYmjrE" pitchFamily="18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0323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ja-JP" sz="240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altLang="ja-JP" sz="3000" b="1" smtClean="0">
                <a:latin typeface="Gulim" pitchFamily="34" charset="-127"/>
                <a:ea typeface="Gulim" pitchFamily="34" charset="-127"/>
              </a:rPr>
              <a:t>2.1. </a:t>
            </a:r>
            <a:r>
              <a:rPr lang="ko-KR" altLang="en-US" sz="3000" b="1" smtClean="0">
                <a:latin typeface="Gulim" pitchFamily="34" charset="-127"/>
                <a:ea typeface="Gulim" pitchFamily="34" charset="-127"/>
              </a:rPr>
              <a:t>日韓 어휘의 対応類型</a:t>
            </a:r>
            <a:endParaRPr lang="ja-JP" altLang="en-US" sz="3000" smtClean="0">
              <a:latin typeface="Gulim" pitchFamily="34" charset="-127"/>
              <a:ea typeface="Gulim" pitchFamily="34" charset="-127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altLang="ko-KR" sz="3000" b="1" smtClean="0">
              <a:cs typeface="HY신명조"/>
            </a:endParaRPr>
          </a:p>
          <a:p>
            <a:pPr>
              <a:lnSpc>
                <a:spcPct val="90000"/>
              </a:lnSpc>
            </a:pPr>
            <a:r>
              <a:rPr lang="ko-KR" altLang="en-US" sz="3000" b="1" smtClean="0">
                <a:cs typeface="HY신명조"/>
              </a:rPr>
              <a:t>일본어를 기준으로 한국어와의 대응관계를 상정했을 때</a:t>
            </a:r>
            <a:r>
              <a:rPr lang="en-US" altLang="ja-JP" sz="3000" b="1" smtClean="0"/>
              <a:t>, </a:t>
            </a:r>
            <a:r>
              <a:rPr lang="ko-KR" altLang="en-US" sz="3000" b="1" smtClean="0">
                <a:cs typeface="HY신명조"/>
              </a:rPr>
              <a:t>가능한 대응관계의 조합</a:t>
            </a:r>
            <a:endParaRPr lang="en-US" altLang="ko-KR" sz="3000" b="1" smtClean="0">
              <a:cs typeface="HY신명조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000" b="1" smtClean="0">
                <a:ea typeface="HGP明朝E" pitchFamily="18" charset="-128"/>
              </a:rPr>
              <a:t>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000" b="1" smtClean="0">
                <a:ea typeface="HGP明朝E" pitchFamily="18" charset="-128"/>
              </a:rPr>
              <a:t>① </a:t>
            </a:r>
            <a:r>
              <a:rPr lang="ko-KR" altLang="en-US" sz="3000" b="1" smtClean="0">
                <a:cs typeface="HY신명조"/>
              </a:rPr>
              <a:t>일본어 어휘</a:t>
            </a:r>
            <a:r>
              <a:rPr lang="en-US" sz="3000" b="1" smtClean="0">
                <a:ea typeface="HGP明朝E" pitchFamily="18" charset="-128"/>
              </a:rPr>
              <a:t> </a:t>
            </a:r>
            <a:r>
              <a:rPr lang="en-US" altLang="ja-JP" sz="3000" b="1" smtClean="0"/>
              <a:t>: </a:t>
            </a:r>
            <a:r>
              <a:rPr lang="ko-KR" altLang="en-US" sz="3000" b="1" smtClean="0">
                <a:cs typeface="HY신명조"/>
              </a:rPr>
              <a:t>한국어 어휘</a:t>
            </a:r>
            <a:r>
              <a:rPr lang="en-US" altLang="ko-KR" sz="3000" b="1" smtClean="0">
                <a:cs typeface="HY신명조"/>
              </a:rPr>
              <a:t>=</a:t>
            </a:r>
            <a:r>
              <a:rPr lang="en-US" altLang="ja-JP" sz="3000" b="1" smtClean="0"/>
              <a:t> 1:1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altLang="ja-JP" sz="3000" b="1" smtClean="0"/>
              <a:t>② </a:t>
            </a:r>
            <a:r>
              <a:rPr lang="ko-KR" altLang="en-US" sz="3000" b="1" smtClean="0">
                <a:cs typeface="HY신명조"/>
              </a:rPr>
              <a:t>일본어 어휘</a:t>
            </a:r>
            <a:r>
              <a:rPr lang="en-US" sz="3000" b="1" smtClean="0">
                <a:ea typeface="HGP明朝E" pitchFamily="18" charset="-128"/>
              </a:rPr>
              <a:t> </a:t>
            </a:r>
            <a:r>
              <a:rPr lang="en-US" altLang="ja-JP" sz="3000" b="1" smtClean="0"/>
              <a:t>: </a:t>
            </a:r>
            <a:r>
              <a:rPr lang="ko-KR" altLang="en-US" sz="3000" b="1" smtClean="0">
                <a:cs typeface="HY신명조"/>
              </a:rPr>
              <a:t>한국어 어휘</a:t>
            </a:r>
            <a:r>
              <a:rPr lang="en-US" altLang="ko-KR" sz="3000" b="1" smtClean="0">
                <a:cs typeface="HY신명조"/>
              </a:rPr>
              <a:t> =</a:t>
            </a:r>
            <a:r>
              <a:rPr lang="en-US" altLang="ja-JP" sz="3000" b="1" smtClean="0"/>
              <a:t> 1:</a:t>
            </a:r>
            <a:r>
              <a:rPr lang="ko-KR" altLang="en-US" sz="3000" b="1" smtClean="0">
                <a:cs typeface="HY신명조"/>
              </a:rPr>
              <a:t>多</a:t>
            </a:r>
            <a:endParaRPr lang="en-US" sz="3000" b="1" smtClean="0">
              <a:ea typeface="HGP明朝E" pitchFamily="18" charset="-128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000" b="1" smtClean="0">
                <a:ea typeface="HGP明朝E" pitchFamily="18" charset="-128"/>
              </a:rPr>
              <a:t>③ </a:t>
            </a:r>
            <a:r>
              <a:rPr lang="ko-KR" altLang="en-US" sz="3000" b="1" smtClean="0">
                <a:cs typeface="HY신명조"/>
              </a:rPr>
              <a:t>일본어 어휘</a:t>
            </a:r>
            <a:r>
              <a:rPr lang="en-US" sz="3000" b="1" smtClean="0">
                <a:ea typeface="HGP明朝E" pitchFamily="18" charset="-128"/>
              </a:rPr>
              <a:t> </a:t>
            </a:r>
            <a:r>
              <a:rPr lang="en-US" altLang="ja-JP" sz="3000" b="1" smtClean="0"/>
              <a:t>: </a:t>
            </a:r>
            <a:r>
              <a:rPr lang="ko-KR" altLang="en-US" sz="3000" b="1" smtClean="0">
                <a:cs typeface="HY신명조"/>
              </a:rPr>
              <a:t>한국어 어휘</a:t>
            </a:r>
            <a:r>
              <a:rPr lang="en-US" altLang="ko-KR" sz="3000" b="1" smtClean="0">
                <a:cs typeface="HY신명조"/>
              </a:rPr>
              <a:t> =</a:t>
            </a:r>
            <a:r>
              <a:rPr lang="ko-KR" altLang="en-US" sz="3000" b="1" smtClean="0">
                <a:cs typeface="HY신명조"/>
              </a:rPr>
              <a:t> 多</a:t>
            </a:r>
            <a:r>
              <a:rPr lang="en-US" altLang="ja-JP" sz="3000" b="1" smtClean="0"/>
              <a:t>:1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000" b="1" smtClean="0">
                <a:ea typeface="HGP明朝E" pitchFamily="18" charset="-128"/>
              </a:rPr>
              <a:t>④ </a:t>
            </a:r>
            <a:r>
              <a:rPr lang="ko-KR" altLang="en-US" sz="3000" b="1" smtClean="0">
                <a:cs typeface="HY신명조"/>
              </a:rPr>
              <a:t>일본어 어휘</a:t>
            </a:r>
            <a:r>
              <a:rPr lang="en-US" sz="3000" b="1" smtClean="0">
                <a:ea typeface="HGP明朝E" pitchFamily="18" charset="-128"/>
              </a:rPr>
              <a:t> </a:t>
            </a:r>
            <a:r>
              <a:rPr lang="en-US" altLang="ja-JP" sz="3000" b="1" smtClean="0"/>
              <a:t>: </a:t>
            </a:r>
            <a:r>
              <a:rPr lang="ko-KR" altLang="en-US" sz="3000" b="1" smtClean="0">
                <a:cs typeface="HY신명조"/>
              </a:rPr>
              <a:t>한국어 어휘</a:t>
            </a:r>
            <a:r>
              <a:rPr lang="en-US" altLang="ko-KR" sz="3000" b="1" smtClean="0">
                <a:cs typeface="HY신명조"/>
              </a:rPr>
              <a:t> =</a:t>
            </a:r>
            <a:r>
              <a:rPr lang="en-US" altLang="ja-JP" sz="3000" b="1" smtClean="0"/>
              <a:t> 1:∅</a:t>
            </a:r>
            <a:endParaRPr lang="ja-JP" altLang="en-US" sz="30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0" y="571500"/>
            <a:ext cx="9144000" cy="214313"/>
          </a:xfrm>
        </p:spPr>
        <p:txBody>
          <a:bodyPr/>
          <a:lstStyle/>
          <a:p>
            <a:pPr algn="ctr"/>
            <a:endParaRPr lang="ja-JP" altLang="en-US" sz="360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5929313"/>
          </a:xfrm>
        </p:spPr>
        <p:txBody>
          <a:bodyPr>
            <a:normAutofit fontScale="3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ja-JP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ja-JP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ja-JP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o-KR" altLang="en-US" sz="7400" b="1" dirty="0" smtClean="0"/>
              <a:t>일본어 어휘</a:t>
            </a:r>
            <a:r>
              <a:rPr lang="en-US" sz="7400" b="1" dirty="0" smtClean="0"/>
              <a:t> : </a:t>
            </a:r>
            <a:r>
              <a:rPr lang="ko-KR" altLang="en-US" sz="7400" b="1" dirty="0" smtClean="0"/>
              <a:t>한국어 어휘</a:t>
            </a:r>
            <a:r>
              <a:rPr lang="en-US" altLang="ko-KR" sz="7400" b="1" dirty="0" smtClean="0"/>
              <a:t> =</a:t>
            </a:r>
            <a:r>
              <a:rPr lang="en-US" sz="7400" b="1" dirty="0" smtClean="0"/>
              <a:t> 1:</a:t>
            </a:r>
            <a:r>
              <a:rPr lang="ko-KR" altLang="en-US" sz="7400" b="1" dirty="0" smtClean="0"/>
              <a:t>多인 경우</a:t>
            </a:r>
            <a:endParaRPr lang="en-US" altLang="ja-JP" sz="7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ja-JP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일한사전</a:t>
            </a:r>
            <a:r>
              <a:rPr lang="en-US" altLang="ko-KR" sz="8000" dirty="0" smtClean="0">
                <a:latin typeface="HYmjrE" pitchFamily="18" charset="-127"/>
                <a:ea typeface="HYmjrE" pitchFamily="18" charset="-127"/>
              </a:rPr>
              <a:t>: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하나의 일본어 어휘 항목에 여러 개의   한국어 어휘가 대응어로 제시되고 있음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학습자가 표현하고자 하는 내용에 맞는 한국어 어휘를 선택할 수 있는 정보가 함께 제시되어야</a:t>
            </a:r>
            <a:endParaRPr lang="en-US" altLang="ko-KR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ko-KR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(2)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ㄱ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매일 </a:t>
            </a:r>
            <a:r>
              <a:rPr lang="ko-KR" altLang="en-US" sz="8000" u="sng" dirty="0" smtClean="0">
                <a:latin typeface="HYmjrE" pitchFamily="18" charset="-127"/>
                <a:ea typeface="HYmjrE" pitchFamily="18" charset="-127"/>
              </a:rPr>
              <a:t>쓰는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정거장이 내일부터 폐쇄됩니다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 (→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이용하는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)</a:t>
            </a:r>
            <a:endParaRPr lang="ja-JP" altLang="en-US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 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ㄴ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주차장에 차를 </a:t>
            </a:r>
            <a:r>
              <a:rPr lang="ko-KR" altLang="en-US" sz="8000" u="sng" dirty="0" smtClean="0">
                <a:latin typeface="HYmjrE" pitchFamily="18" charset="-127"/>
                <a:ea typeface="HYmjrE" pitchFamily="18" charset="-127"/>
              </a:rPr>
              <a:t>멈춥니다</a:t>
            </a:r>
            <a:r>
              <a:rPr lang="en-US" altLang="ko-KR" sz="8000" u="sng" dirty="0" smtClean="0">
                <a:latin typeface="HYmjrE" pitchFamily="18" charset="-127"/>
                <a:ea typeface="HYmjrE" pitchFamily="18" charset="-127"/>
              </a:rPr>
              <a:t>.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(→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세웁니다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). </a:t>
            </a:r>
            <a:endParaRPr lang="ja-JP" altLang="en-US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  ㄷ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나무로 의자를 </a:t>
            </a:r>
            <a:r>
              <a:rPr lang="ko-KR" altLang="en-US" sz="8000" u="sng" dirty="0" smtClean="0">
                <a:latin typeface="HYmjrE" pitchFamily="18" charset="-127"/>
                <a:ea typeface="HYmjrE" pitchFamily="18" charset="-127"/>
              </a:rPr>
              <a:t>지었다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(→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만들었다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).</a:t>
            </a:r>
            <a:endParaRPr lang="ja-JP" altLang="en-US" sz="8000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  ㄹ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제 방은 쓰레기가 하나도 없는 </a:t>
            </a:r>
            <a:r>
              <a:rPr lang="ko-KR" altLang="en-US" sz="8000" u="sng" dirty="0" smtClean="0">
                <a:latin typeface="HYmjrE" pitchFamily="18" charset="-127"/>
                <a:ea typeface="HYmjrE" pitchFamily="18" charset="-127"/>
              </a:rPr>
              <a:t>고운</a:t>
            </a:r>
            <a:r>
              <a:rPr lang="en-US" altLang="ko-KR" sz="8000" dirty="0">
                <a:latin typeface="HYmjrE" pitchFamily="18" charset="-127"/>
                <a:ea typeface="HYmjrE" pitchFamily="18" charset="-127"/>
              </a:rPr>
              <a:t> 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방입니다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.(→</a:t>
            </a:r>
            <a:r>
              <a:rPr lang="ko-KR" altLang="en-US" sz="8000" dirty="0" smtClean="0">
                <a:latin typeface="HYmjrE" pitchFamily="18" charset="-127"/>
                <a:ea typeface="HYmjrE" pitchFamily="18" charset="-127"/>
              </a:rPr>
              <a:t>깨끗한</a:t>
            </a:r>
            <a:r>
              <a:rPr lang="en-US" sz="8000" dirty="0" smtClean="0">
                <a:latin typeface="HYmjrE" pitchFamily="18" charset="-127"/>
                <a:ea typeface="HYmjrE" pitchFamily="18" charset="-127"/>
              </a:rPr>
              <a:t>)</a:t>
            </a:r>
            <a:endParaRPr lang="ja-JP" altLang="en-US" sz="8000" dirty="0" smtClean="0">
              <a:latin typeface="HYmjrE" pitchFamily="18" charset="-127"/>
              <a:ea typeface="HYmjrE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571500" y="642938"/>
            <a:ext cx="8229600" cy="776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3600" dirty="0" smtClean="0">
                <a:latin typeface="HYmjrE" pitchFamily="18" charset="-127"/>
                <a:ea typeface="HYmjrE" pitchFamily="18" charset="-127"/>
              </a:rPr>
              <a:t>매일 쓰는 정거장이 내일부터 폐쇄됩니다</a:t>
            </a:r>
            <a:r>
              <a:rPr lang="en-US" sz="4000" dirty="0" smtClean="0">
                <a:latin typeface="HYmjrE" pitchFamily="18" charset="-127"/>
                <a:ea typeface="HYmjrE" pitchFamily="18" charset="-127"/>
              </a:rPr>
              <a:t>.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81537"/>
          </a:xfrm>
        </p:spPr>
        <p:txBody>
          <a:bodyPr/>
          <a:lstStyle/>
          <a:p>
            <a:r>
              <a:rPr lang="ko-KR" altLang="en-US" smtClean="0">
                <a:latin typeface="HYmjrE" pitchFamily="18" charset="-127"/>
                <a:ea typeface="HYmjrE" pitchFamily="18" charset="-127"/>
              </a:rPr>
              <a:t>일본어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 ‘</a:t>
            </a:r>
            <a:r>
              <a:rPr lang="ja-JP" altLang="en-US" smtClean="0">
                <a:latin typeface="ＭＳ Ｐ明朝" pitchFamily="18" charset="-128"/>
                <a:ea typeface="ＭＳ Ｐ明朝" pitchFamily="18" charset="-128"/>
              </a:rPr>
              <a:t>つかう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’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의 대응어를 찾아야 </a:t>
            </a:r>
            <a:endParaRPr lang="en-US" altLang="ko-KR" smtClean="0">
              <a:latin typeface="HYmjrE" pitchFamily="18" charset="-127"/>
              <a:ea typeface="HYmjrE" pitchFamily="18" charset="-127"/>
            </a:endParaRPr>
          </a:p>
          <a:p>
            <a:r>
              <a:rPr lang="ko-KR" altLang="en-US" smtClean="0">
                <a:latin typeface="HYmjrE" pitchFamily="18" charset="-127"/>
                <a:ea typeface="HYmjrE" pitchFamily="18" charset="-127"/>
              </a:rPr>
              <a:t>일한사전의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 ‘</a:t>
            </a:r>
            <a:r>
              <a:rPr lang="ja-JP" altLang="en-US" smtClean="0">
                <a:latin typeface="ＭＳ Ｐ明朝" pitchFamily="18" charset="-128"/>
                <a:ea typeface="ＭＳ Ｐ明朝" pitchFamily="18" charset="-128"/>
              </a:rPr>
              <a:t>つかう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’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항목</a:t>
            </a:r>
            <a:r>
              <a:rPr lang="en-US" altLang="ko-KR" smtClean="0">
                <a:latin typeface="HYmjrE" pitchFamily="18" charset="-127"/>
                <a:ea typeface="HYmjrE" pitchFamily="18" charset="-127"/>
              </a:rPr>
              <a:t>: 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HYmjrE" pitchFamily="18" charset="-127"/>
                <a:ea typeface="HYmjrE" pitchFamily="18" charset="-127"/>
              </a:rPr>
              <a:t>    ‘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쓰다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사용하다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부리다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조종하다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 </a:t>
            </a:r>
          </a:p>
          <a:p>
            <a:pPr>
              <a:buFont typeface="Wingdings 2" pitchFamily="18" charset="2"/>
              <a:buNone/>
            </a:pPr>
            <a:r>
              <a:rPr lang="en-US" altLang="ko-KR" smtClean="0">
                <a:latin typeface="HYmjrE" pitchFamily="18" charset="-127"/>
                <a:ea typeface="HYmjrE" pitchFamily="18" charset="-127"/>
              </a:rPr>
              <a:t>     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이용하다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술수를 쓰다</a:t>
            </a:r>
            <a:r>
              <a:rPr lang="en-US" altLang="ja-JP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smtClean="0">
                <a:latin typeface="HYmjrE" pitchFamily="18" charset="-127"/>
                <a:ea typeface="HYmjrE" pitchFamily="18" charset="-127"/>
              </a:rPr>
              <a:t>소비하다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’ </a:t>
            </a:r>
          </a:p>
          <a:p>
            <a:r>
              <a:rPr lang="ko-KR" altLang="en-US" smtClean="0">
                <a:latin typeface="HYmjrE" pitchFamily="18" charset="-127"/>
                <a:ea typeface="HYmjrE" pitchFamily="18" charset="-127"/>
              </a:rPr>
              <a:t>구체적 용법에 대한 설명 및 용례 없음</a:t>
            </a:r>
            <a:endParaRPr lang="en-US" altLang="ko-KR" smtClean="0">
              <a:latin typeface="HYmjrE" pitchFamily="18" charset="-127"/>
              <a:ea typeface="HYmjrE" pitchFamily="18" charset="-127"/>
            </a:endParaRPr>
          </a:p>
          <a:p>
            <a:r>
              <a:rPr lang="ko-KR" altLang="en-US" smtClean="0">
                <a:latin typeface="HYmjrE" pitchFamily="18" charset="-127"/>
                <a:ea typeface="HYmjrE" pitchFamily="18" charset="-127"/>
              </a:rPr>
              <a:t>대응어로 제시되는 복수의 용언들 가운데 학습자가 표현하고자 하는 상황에 적합한 용언을 선택할 수 있는 정보가 필요 </a:t>
            </a:r>
            <a:r>
              <a:rPr lang="en-US" smtClean="0">
                <a:latin typeface="HYmjrE" pitchFamily="18" charset="-127"/>
                <a:ea typeface="HYmjrE" pitchFamily="18" charset="-127"/>
              </a:rPr>
              <a:t> </a:t>
            </a:r>
            <a:endParaRPr lang="ja-JP" altLang="en-US" smtClean="0">
              <a:latin typeface="HYmjrE" pitchFamily="18" charset="-127"/>
              <a:ea typeface="HYmjrE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8150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4000" dirty="0" smtClean="0"/>
              <a:t/>
            </a:r>
            <a:br>
              <a:rPr lang="ja-JP" altLang="en-US" sz="4000" dirty="0" smtClean="0"/>
            </a:br>
            <a:endParaRPr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6816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ja-JP" sz="3200" b="1" smtClean="0"/>
              <a:t>2.2. </a:t>
            </a:r>
            <a:r>
              <a:rPr lang="ko-KR" altLang="en-US" sz="3200" b="1" smtClean="0">
                <a:cs typeface="HY신명조"/>
              </a:rPr>
              <a:t>어휘의 対応과</a:t>
            </a:r>
            <a:r>
              <a:rPr lang="ja-JP" altLang="en-US" sz="3200" b="1" smtClean="0"/>
              <a:t>　</a:t>
            </a:r>
            <a:r>
              <a:rPr lang="ko-KR" altLang="en-US" sz="3200" b="1" smtClean="0">
                <a:cs typeface="HY신명조"/>
              </a:rPr>
              <a:t>連語関係</a:t>
            </a:r>
            <a:endParaRPr lang="en-US" altLang="ja-JP" sz="3200" smtClean="0"/>
          </a:p>
          <a:p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複数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意味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를 가지는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語彙 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혹은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語句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에 있어서 그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複数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의 의미 가운데 어느 것이 실현되는가는 다른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語彙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와의 관련 속에서 결정된다</a:t>
            </a:r>
            <a:r>
              <a:rPr lang="en-US" altLang="ko-KR" sz="3200" smtClean="0">
                <a:latin typeface="Batang" pitchFamily="18" charset="-127"/>
                <a:ea typeface="Batang" pitchFamily="18" charset="-127"/>
              </a:rPr>
              <a:t>.</a:t>
            </a:r>
          </a:p>
          <a:p>
            <a:endParaRPr lang="en-US" sz="3200" smtClean="0">
              <a:latin typeface="Batang" pitchFamily="18" charset="-127"/>
              <a:ea typeface="Batang" pitchFamily="18" charset="-127"/>
            </a:endParaRPr>
          </a:p>
          <a:p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隣接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하는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語彙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와의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関係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에 따라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意味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가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特定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되는 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現象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은 </a:t>
            </a:r>
            <a:r>
              <a:rPr lang="ko-KR" altLang="en-US" sz="3200" b="1" smtClean="0">
                <a:latin typeface="Batang" pitchFamily="18" charset="-127"/>
                <a:ea typeface="Batang" pitchFamily="18" charset="-127"/>
              </a:rPr>
              <a:t>連語</a:t>
            </a:r>
            <a:r>
              <a:rPr lang="ja-JP" altLang="en-US" sz="3200" smtClean="0">
                <a:latin typeface="Batang" pitchFamily="18" charset="-127"/>
                <a:ea typeface="Batang" pitchFamily="18" charset="-127"/>
              </a:rPr>
              <a:t>構成</a:t>
            </a:r>
            <a:r>
              <a:rPr lang="ko-KR" altLang="en-US" sz="3200" smtClean="0">
                <a:latin typeface="Batang" pitchFamily="18" charset="-127"/>
                <a:ea typeface="Batang" pitchFamily="18" charset="-127"/>
              </a:rPr>
              <a:t>에 잘 나타난다</a:t>
            </a:r>
            <a:r>
              <a:rPr lang="en-US" altLang="ja-JP" sz="3200" smtClean="0">
                <a:latin typeface="Batang" pitchFamily="18" charset="-127"/>
                <a:ea typeface="Batang" pitchFamily="18" charset="-127"/>
              </a:rPr>
              <a:t>.</a:t>
            </a:r>
            <a:endParaRPr lang="ja-JP" altLang="en-US" sz="3200" smtClean="0">
              <a:latin typeface="Batang" pitchFamily="18" charset="-127"/>
              <a:ea typeface="Batang" pitchFamily="18" charset="-127"/>
            </a:endParaRPr>
          </a:p>
          <a:p>
            <a:pPr lvl="1"/>
            <a:endParaRPr lang="en-US" altLang="ja-JP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29613" cy="652463"/>
          </a:xfrm>
        </p:spPr>
        <p:txBody>
          <a:bodyPr anchor="ctr"/>
          <a:lstStyle/>
          <a:p>
            <a:pPr algn="ctr"/>
            <a:r>
              <a:rPr lang="ko-KR" altLang="en-US" sz="3600" smtClean="0">
                <a:latin typeface="Gulim" pitchFamily="34" charset="-127"/>
                <a:ea typeface="Gulim" pitchFamily="34" charset="-127"/>
              </a:rPr>
              <a:t>직관으로 변별해 내기 어려운  유의어</a:t>
            </a:r>
            <a:endParaRPr lang="ja-JP" altLang="en-US" sz="3600" smtClean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ja-JP" altLang="en-US" dirty="0" smtClean="0"/>
              <a:t>「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(3)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ㄱ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이들은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 …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집회를 </a:t>
            </a:r>
            <a:r>
              <a:rPr lang="ko-KR" altLang="en-US" u="sng" dirty="0" smtClean="0">
                <a:latin typeface="HYmjrE" pitchFamily="18" charset="-127"/>
                <a:ea typeface="HYmjrE" pitchFamily="18" charset="-127"/>
              </a:rPr>
              <a:t>가진 뒤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 해산했다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</a:t>
            </a: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  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ㄴ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정부는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 …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공청회를 </a:t>
            </a:r>
            <a:r>
              <a:rPr lang="ko-KR" altLang="en-US" u="sng" dirty="0" smtClean="0">
                <a:latin typeface="HYmjrE" pitchFamily="18" charset="-127"/>
                <a:ea typeface="HYmjrE" pitchFamily="18" charset="-127"/>
              </a:rPr>
              <a:t>가진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후 이를 확정할 예정이다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</a:t>
            </a: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  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ㄷ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승리를 따낸 임창용이 </a:t>
            </a:r>
            <a:r>
              <a:rPr lang="ko-KR" altLang="en-US" u="sng" dirty="0" smtClean="0">
                <a:latin typeface="HYmjrE" pitchFamily="18" charset="-127"/>
                <a:ea typeface="HYmjrE" pitchFamily="18" charset="-127"/>
              </a:rPr>
              <a:t>경기 뒤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 인터뷰에서 한 말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</a:t>
            </a: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  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ㄹ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. </a:t>
            </a:r>
            <a:r>
              <a:rPr lang="ko-KR" altLang="en-US" u="sng" dirty="0" smtClean="0">
                <a:latin typeface="HYmjrE" pitchFamily="18" charset="-127"/>
                <a:ea typeface="HYmjrE" pitchFamily="18" charset="-127"/>
              </a:rPr>
              <a:t>경기 후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 특유의 자신있는 표정으로 인터뷰에 나선 박은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…</a:t>
            </a: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 </a:t>
            </a: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‘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뒤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후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’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와 공기하는 어휘의 말뭉치 내의 출현빈도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공기 빈도를 바탕으로 상대빈도와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 t-score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를 구하여 연어관계 정보 추출</a:t>
            </a:r>
            <a:endParaRPr lang="en-US" altLang="ko-KR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‘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뒤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’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의 직전 위치에 오는 연어</a:t>
            </a:r>
            <a:r>
              <a:rPr lang="en-US" altLang="ko-KR" dirty="0" smtClean="0">
                <a:latin typeface="HYmjrE" pitchFamily="18" charset="-127"/>
                <a:ea typeface="HYmjrE" pitchFamily="18" charset="-127"/>
              </a:rPr>
              <a:t>: 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‘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강조한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검토한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구성한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끝난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끝낸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날린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내준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넣은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논의한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다친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도착한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마친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바꾼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사들인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수렴한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진입한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처리한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파악한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’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등과 같이 용언의 관형사형인 반면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HYmjrE" pitchFamily="18" charset="-127"/>
                <a:ea typeface="HYmjrE" pitchFamily="18" charset="-127"/>
              </a:rPr>
              <a:t>‘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후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’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의 직전 위치에 오는 연어</a:t>
            </a:r>
            <a:r>
              <a:rPr lang="en-US" altLang="ko-KR" dirty="0" smtClean="0">
                <a:latin typeface="HYmjrE" pitchFamily="18" charset="-127"/>
                <a:ea typeface="HYmjrE" pitchFamily="18" charset="-127"/>
              </a:rPr>
              <a:t>: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‘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퇴직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붕괴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발병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,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해체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’ </a:t>
            </a:r>
            <a:r>
              <a:rPr lang="ko-KR" altLang="en-US" dirty="0" smtClean="0">
                <a:latin typeface="HYmjrE" pitchFamily="18" charset="-127"/>
                <a:ea typeface="HYmjrE" pitchFamily="18" charset="-127"/>
              </a:rPr>
              <a:t>등 명사</a:t>
            </a:r>
            <a:r>
              <a:rPr lang="en-US" dirty="0" smtClean="0">
                <a:latin typeface="HYmjrE" pitchFamily="18" charset="-127"/>
                <a:ea typeface="HYmjrE" pitchFamily="18" charset="-127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 smtClean="0">
              <a:latin typeface="HYmjrE" pitchFamily="18" charset="-127"/>
              <a:ea typeface="HYmjrE" pitchFamily="18" charset="-127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1948</TotalTime>
  <Words>2243</Words>
  <Application>Microsoft Office PowerPoint</Application>
  <PresentationFormat>画面に合わせる (4:3)</PresentationFormat>
  <Paragraphs>822</Paragraphs>
  <Slides>39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デザイン テンプレート</vt:lpstr>
      </vt:variant>
      <vt:variant>
        <vt:i4>4</vt:i4>
      </vt:variant>
      <vt:variant>
        <vt:lpstr>スライド タイトル</vt:lpstr>
      </vt:variant>
      <vt:variant>
        <vt:i4>39</vt:i4>
      </vt:variant>
    </vt:vector>
  </HeadingPairs>
  <TitlesOfParts>
    <vt:vector size="59" baseType="lpstr">
      <vt:lpstr>Constantia</vt:lpstr>
      <vt:lpstr>HGP明朝E</vt:lpstr>
      <vt:lpstr>Arial</vt:lpstr>
      <vt:lpstr>Calibri</vt:lpstr>
      <vt:lpstr>ＭＳ Ｐゴシック</vt:lpstr>
      <vt:lpstr>Wingdings 2</vt:lpstr>
      <vt:lpstr>HY신명조</vt:lpstr>
      <vt:lpstr>HY중고딕</vt:lpstr>
      <vt:lpstr>ＭＳ Ｐ明朝</vt:lpstr>
      <vt:lpstr>HYmjrE</vt:lpstr>
      <vt:lpstr>Gulim</vt:lpstr>
      <vt:lpstr>Batang</vt:lpstr>
      <vt:lpstr>HGP明朝B</vt:lpstr>
      <vt:lpstr>Century</vt:lpstr>
      <vt:lpstr>ＭＳ 明朝</vt:lpstr>
      <vt:lpstr>Times New Roman</vt:lpstr>
      <vt:lpstr>リゾート</vt:lpstr>
      <vt:lpstr>リゾート</vt:lpstr>
      <vt:lpstr>リゾート</vt:lpstr>
      <vt:lpstr>リゾート</vt:lpstr>
      <vt:lpstr>スライド 1</vt:lpstr>
      <vt:lpstr>차례</vt:lpstr>
      <vt:lpstr>スライド 3</vt:lpstr>
      <vt:lpstr>スライド 4</vt:lpstr>
      <vt:lpstr>2. 日韓 어휘의 対応様相과 連語関係</vt:lpstr>
      <vt:lpstr>スライド 6</vt:lpstr>
      <vt:lpstr>매일 쓰는 정거장이 내일부터 폐쇄됩니다.</vt:lpstr>
      <vt:lpstr> </vt:lpstr>
      <vt:lpstr>직관으로 변별해 내기 어려운  유의어</vt:lpstr>
      <vt:lpstr>スライド 10</vt:lpstr>
      <vt:lpstr>3.韓日 連語構成의 対応様相</vt:lpstr>
      <vt:lpstr>スライド 12</vt:lpstr>
      <vt:lpstr>スライド 13</vt:lpstr>
      <vt:lpstr>スライド 14</vt:lpstr>
      <vt:lpstr>スライド 15</vt:lpstr>
      <vt:lpstr>4.　 「優しい」에 対応하는 韓国語 어휘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スライド 36</vt:lpstr>
      <vt:lpstr>スライド 37</vt:lpstr>
      <vt:lpstr>スライド 38</vt:lpstr>
      <vt:lpstr>5. 맺음말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韓国語教育における コロケーション情報の活用</dc:title>
  <dc:creator>NAM</dc:creator>
  <cp:lastModifiedBy>YUTANI</cp:lastModifiedBy>
  <cp:revision>153</cp:revision>
  <dcterms:created xsi:type="dcterms:W3CDTF">2008-08-14T05:00:06Z</dcterms:created>
  <dcterms:modified xsi:type="dcterms:W3CDTF">2009-09-10T14:17:58Z</dcterms:modified>
</cp:coreProperties>
</file>