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57" r:id="rId3"/>
    <p:sldId id="269" r:id="rId4"/>
    <p:sldId id="259" r:id="rId5"/>
    <p:sldId id="258" r:id="rId6"/>
    <p:sldId id="260" r:id="rId7"/>
    <p:sldId id="270" r:id="rId8"/>
    <p:sldId id="262" r:id="rId9"/>
    <p:sldId id="266" r:id="rId10"/>
    <p:sldId id="264" r:id="rId11"/>
    <p:sldId id="265" r:id="rId12"/>
    <p:sldId id="271" r:id="rId13"/>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5" d="100"/>
          <a:sy n="85" d="100"/>
        </p:scale>
        <p:origin x="-96"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FD320447-D6C7-43E1-AE88-1FB66CC9C55E}"/>
              </a:ext>
            </a:extLst>
          </p:cNvPr>
          <p:cNvSpPr>
            <a:spLocks noGrp="1"/>
          </p:cNvSpPr>
          <p:nvPr>
            <p:ph type="dt" sz="half" idx="10"/>
          </p:nvPr>
        </p:nvSpPr>
        <p:spPr/>
        <p:txBody>
          <a:bodyPr/>
          <a:lstStyle/>
          <a:p>
            <a:fld id="{C43A76A3-ADC8-4477-8FC1-B9DD55D84908}" type="datetime1">
              <a:rPr lang="en-US" smtClean="0"/>
              <a:t>7/3/2023</a:t>
            </a:fld>
            <a:endParaRPr lang="en-US" dirty="0"/>
          </a:p>
        </p:txBody>
      </p:sp>
      <p:sp>
        <p:nvSpPr>
          <p:cNvPr id="5" name="Footer Placeholder 4">
            <a:extLst>
              <a:ext uri="{FF2B5EF4-FFF2-40B4-BE49-F238E27FC236}">
                <a16:creationId xmlns:a16="http://schemas.microsoft.com/office/drawing/2014/main" xmlns=""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49951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3CA422-E040-4DE1-9DA5-C8D37C116A7B}"/>
              </a:ext>
            </a:extLst>
          </p:cNvPr>
          <p:cNvSpPr>
            <a:spLocks noGrp="1"/>
          </p:cNvSpPr>
          <p:nvPr>
            <p:ph type="dt" sz="half" idx="10"/>
          </p:nvPr>
        </p:nvSpPr>
        <p:spPr/>
        <p:txBody>
          <a:bodyPr/>
          <a:lstStyle/>
          <a:p>
            <a:fld id="{D6762538-DC4D-4667-96E5-B3278DDF8B12}" type="datetime1">
              <a:rPr lang="en-US" smtClean="0"/>
              <a:t>7/3/2023</a:t>
            </a:fld>
            <a:endParaRPr lang="en-US"/>
          </a:p>
        </p:txBody>
      </p:sp>
      <p:sp>
        <p:nvSpPr>
          <p:cNvPr id="5" name="Footer Placeholder 4">
            <a:extLst>
              <a:ext uri="{FF2B5EF4-FFF2-40B4-BE49-F238E27FC236}">
                <a16:creationId xmlns:a16="http://schemas.microsoft.com/office/drawing/2014/main" xmlns=""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6382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57DAE0-05C4-460B-B96D-BD183ED030C4}"/>
              </a:ext>
            </a:extLst>
          </p:cNvPr>
          <p:cNvSpPr>
            <a:spLocks noGrp="1"/>
          </p:cNvSpPr>
          <p:nvPr>
            <p:ph type="dt" sz="half" idx="10"/>
          </p:nvPr>
        </p:nvSpPr>
        <p:spPr/>
        <p:txBody>
          <a:bodyPr/>
          <a:lstStyle/>
          <a:p>
            <a:fld id="{05880548-5C08-4BE3-B63E-F2BB63B0B00C}" type="datetime1">
              <a:rPr lang="en-US" smtClean="0"/>
              <a:t>7/3/2023</a:t>
            </a:fld>
            <a:endParaRPr lang="en-US"/>
          </a:p>
        </p:txBody>
      </p:sp>
      <p:sp>
        <p:nvSpPr>
          <p:cNvPr id="5" name="Footer Placeholder 4">
            <a:extLst>
              <a:ext uri="{FF2B5EF4-FFF2-40B4-BE49-F238E27FC236}">
                <a16:creationId xmlns:a16="http://schemas.microsoft.com/office/drawing/2014/main" xmlns=""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4464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648916-250B-4232-BD7D-571FDE79F5E7}"/>
              </a:ext>
            </a:extLst>
          </p:cNvPr>
          <p:cNvSpPr>
            <a:spLocks noGrp="1"/>
          </p:cNvSpPr>
          <p:nvPr>
            <p:ph type="dt" sz="half" idx="10"/>
          </p:nvPr>
        </p:nvSpPr>
        <p:spPr/>
        <p:txBody>
          <a:bodyPr/>
          <a:lstStyle/>
          <a:p>
            <a:fld id="{DE7F49BE-398D-479A-8A7E-5DDBCA61EDCB}" type="datetime1">
              <a:rPr lang="en-US" smtClean="0"/>
              <a:t>7/3/2023</a:t>
            </a:fld>
            <a:endParaRPr lang="en-US"/>
          </a:p>
        </p:txBody>
      </p:sp>
      <p:sp>
        <p:nvSpPr>
          <p:cNvPr id="5" name="Footer Placeholder 4">
            <a:extLst>
              <a:ext uri="{FF2B5EF4-FFF2-40B4-BE49-F238E27FC236}">
                <a16:creationId xmlns:a16="http://schemas.microsoft.com/office/drawing/2014/main" xmlns=""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4725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19C2FD4-BF96-470C-8247-20DFAE1CF870}"/>
              </a:ext>
            </a:extLst>
          </p:cNvPr>
          <p:cNvSpPr>
            <a:spLocks noGrp="1"/>
          </p:cNvSpPr>
          <p:nvPr>
            <p:ph type="dt" sz="half" idx="10"/>
          </p:nvPr>
        </p:nvSpPr>
        <p:spPr/>
        <p:txBody>
          <a:bodyPr/>
          <a:lstStyle/>
          <a:p>
            <a:fld id="{CCD0C193-4974-4A1F-9C63-07D595E30D66}" type="datetime1">
              <a:rPr lang="en-US" smtClean="0"/>
              <a:t>7/3/2023</a:t>
            </a:fld>
            <a:endParaRPr lang="en-US"/>
          </a:p>
        </p:txBody>
      </p:sp>
      <p:sp>
        <p:nvSpPr>
          <p:cNvPr id="5" name="Footer Placeholder 4">
            <a:extLst>
              <a:ext uri="{FF2B5EF4-FFF2-40B4-BE49-F238E27FC236}">
                <a16:creationId xmlns:a16="http://schemas.microsoft.com/office/drawing/2014/main" xmlns=""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52715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119BD69-B509-4FCE-95A8-ED03FFC8CC3C}"/>
              </a:ext>
            </a:extLst>
          </p:cNvPr>
          <p:cNvSpPr>
            <a:spLocks noGrp="1"/>
          </p:cNvSpPr>
          <p:nvPr>
            <p:ph type="dt" sz="half" idx="10"/>
          </p:nvPr>
        </p:nvSpPr>
        <p:spPr/>
        <p:txBody>
          <a:bodyPr/>
          <a:lstStyle/>
          <a:p>
            <a:fld id="{701AA87F-28D4-4BF0-B81F-877A89DFD5AC}" type="datetime1">
              <a:rPr lang="en-US" smtClean="0"/>
              <a:t>7/3/2023</a:t>
            </a:fld>
            <a:endParaRPr lang="en-US"/>
          </a:p>
        </p:txBody>
      </p:sp>
      <p:sp>
        <p:nvSpPr>
          <p:cNvPr id="6" name="Footer Placeholder 5">
            <a:extLst>
              <a:ext uri="{FF2B5EF4-FFF2-40B4-BE49-F238E27FC236}">
                <a16:creationId xmlns:a16="http://schemas.microsoft.com/office/drawing/2014/main" xmlns=""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37103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4B0B7F8-282C-4210-AE7D-F35228BAC803}"/>
              </a:ext>
            </a:extLst>
          </p:cNvPr>
          <p:cNvSpPr>
            <a:spLocks noGrp="1"/>
          </p:cNvSpPr>
          <p:nvPr>
            <p:ph type="dt" sz="half" idx="10"/>
          </p:nvPr>
        </p:nvSpPr>
        <p:spPr/>
        <p:txBody>
          <a:bodyPr/>
          <a:lstStyle/>
          <a:p>
            <a:fld id="{A8A9F1F3-208B-49A3-B337-9C8ACEB3E0E1}" type="datetime1">
              <a:rPr lang="en-US" smtClean="0"/>
              <a:t>7/3/2023</a:t>
            </a:fld>
            <a:endParaRPr lang="en-US"/>
          </a:p>
        </p:txBody>
      </p:sp>
      <p:sp>
        <p:nvSpPr>
          <p:cNvPr id="8" name="Footer Placeholder 7">
            <a:extLst>
              <a:ext uri="{FF2B5EF4-FFF2-40B4-BE49-F238E27FC236}">
                <a16:creationId xmlns:a16="http://schemas.microsoft.com/office/drawing/2014/main" xmlns=""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6663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F906C1C9-1F69-432A-858C-D828B56E1659}"/>
              </a:ext>
            </a:extLst>
          </p:cNvPr>
          <p:cNvSpPr>
            <a:spLocks noGrp="1"/>
          </p:cNvSpPr>
          <p:nvPr>
            <p:ph type="dt" sz="half" idx="10"/>
          </p:nvPr>
        </p:nvSpPr>
        <p:spPr/>
        <p:txBody>
          <a:bodyPr/>
          <a:lstStyle/>
          <a:p>
            <a:fld id="{27AF6CA6-7293-4AA2-A0E0-A3BF4416E786}" type="datetime1">
              <a:rPr lang="en-US" smtClean="0"/>
              <a:t>7/3/2023</a:t>
            </a:fld>
            <a:endParaRPr lang="en-US"/>
          </a:p>
        </p:txBody>
      </p:sp>
      <p:sp>
        <p:nvSpPr>
          <p:cNvPr id="4" name="Footer Placeholder 3">
            <a:extLst>
              <a:ext uri="{FF2B5EF4-FFF2-40B4-BE49-F238E27FC236}">
                <a16:creationId xmlns:a16="http://schemas.microsoft.com/office/drawing/2014/main" xmlns=""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7233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E1B4EE-6DFC-45F3-9174-D913EB57CB9D}"/>
              </a:ext>
            </a:extLst>
          </p:cNvPr>
          <p:cNvSpPr>
            <a:spLocks noGrp="1"/>
          </p:cNvSpPr>
          <p:nvPr>
            <p:ph type="dt" sz="half" idx="10"/>
          </p:nvPr>
        </p:nvSpPr>
        <p:spPr/>
        <p:txBody>
          <a:bodyPr/>
          <a:lstStyle/>
          <a:p>
            <a:fld id="{98D87016-7BCD-46FB-8EE3-AB6C369108B4}" type="datetime1">
              <a:rPr lang="en-US" smtClean="0"/>
              <a:t>7/3/2023</a:t>
            </a:fld>
            <a:endParaRPr lang="en-US"/>
          </a:p>
        </p:txBody>
      </p:sp>
      <p:sp>
        <p:nvSpPr>
          <p:cNvPr id="3" name="Footer Placeholder 2">
            <a:extLst>
              <a:ext uri="{FF2B5EF4-FFF2-40B4-BE49-F238E27FC236}">
                <a16:creationId xmlns:a16="http://schemas.microsoft.com/office/drawing/2014/main" xmlns=""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5059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1A9037-0564-43A1-8156-1D9932E1F85F}"/>
              </a:ext>
            </a:extLst>
          </p:cNvPr>
          <p:cNvSpPr>
            <a:spLocks noGrp="1"/>
          </p:cNvSpPr>
          <p:nvPr>
            <p:ph type="dt" sz="half" idx="10"/>
          </p:nvPr>
        </p:nvSpPr>
        <p:spPr/>
        <p:txBody>
          <a:bodyPr/>
          <a:lstStyle/>
          <a:p>
            <a:fld id="{A1547011-1FFC-4EF8-9A2E-53B4AD2ADBD4}" type="datetime1">
              <a:rPr lang="en-US" smtClean="0"/>
              <a:t>7/3/2023</a:t>
            </a:fld>
            <a:endParaRPr lang="en-US"/>
          </a:p>
        </p:txBody>
      </p:sp>
      <p:sp>
        <p:nvSpPr>
          <p:cNvPr id="6" name="Footer Placeholder 5">
            <a:extLst>
              <a:ext uri="{FF2B5EF4-FFF2-40B4-BE49-F238E27FC236}">
                <a16:creationId xmlns:a16="http://schemas.microsoft.com/office/drawing/2014/main" xmlns=""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4361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BB33ED-A015-4992-A004-33D41CFFADA1}"/>
              </a:ext>
            </a:extLst>
          </p:cNvPr>
          <p:cNvSpPr>
            <a:spLocks noGrp="1"/>
          </p:cNvSpPr>
          <p:nvPr>
            <p:ph type="dt" sz="half" idx="10"/>
          </p:nvPr>
        </p:nvSpPr>
        <p:spPr/>
        <p:txBody>
          <a:bodyPr/>
          <a:lstStyle/>
          <a:p>
            <a:fld id="{9562EB47-45B4-4EF5-A743-B4885DD2F060}" type="datetime1">
              <a:rPr lang="en-US" smtClean="0"/>
              <a:t>7/3/2023</a:t>
            </a:fld>
            <a:endParaRPr lang="en-US"/>
          </a:p>
        </p:txBody>
      </p:sp>
      <p:sp>
        <p:nvSpPr>
          <p:cNvPr id="6" name="Footer Placeholder 5">
            <a:extLst>
              <a:ext uri="{FF2B5EF4-FFF2-40B4-BE49-F238E27FC236}">
                <a16:creationId xmlns:a16="http://schemas.microsoft.com/office/drawing/2014/main" xmlns=""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0702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xmlns=""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xmlns=""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xmlns=""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xmlns=""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xmlns=""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xmlns=""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xmlns=""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xmlns=""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xmlns=""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xmlns=""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xmlns=""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xmlns=""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xmlns=""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xmlns="" id="{442C5EC6-E331-4312-AC12-56D55F7D2B15}"/>
              </a:ext>
            </a:extLst>
          </p:cNvPr>
          <p:cNvSpPr>
            <a:spLocks noGrp="1"/>
          </p:cNvSpPr>
          <p:nvPr>
            <p:ph type="dt" sz="half" idx="2"/>
          </p:nvPr>
        </p:nvSpPr>
        <p:spPr>
          <a:xfrm>
            <a:off x="777240" y="6488268"/>
            <a:ext cx="2743200" cy="233209"/>
          </a:xfrm>
          <a:prstGeom prst="rect">
            <a:avLst/>
          </a:prstGeom>
        </p:spPr>
        <p:txBody>
          <a:bodyPr lIns="109728" tIns="109728" rIns="109728" bIns="91440" anchor="ctr"/>
          <a:lstStyle>
            <a:lvl1pPr algn="l">
              <a:defRPr sz="1000" spc="100">
                <a:solidFill>
                  <a:schemeClr val="tx1">
                    <a:tint val="75000"/>
                  </a:schemeClr>
                </a:solidFill>
              </a:defRPr>
            </a:lvl1pPr>
          </a:lstStyle>
          <a:p>
            <a:fld id="{4A8D24A4-5FEC-4062-8995-EB21925B3B40}" type="datetime1">
              <a:rPr lang="en-US" smtClean="0"/>
              <a:t>7/3/2023</a:t>
            </a:fld>
            <a:endParaRPr lang="en-US" sz="1000" dirty="0"/>
          </a:p>
        </p:txBody>
      </p:sp>
      <p:sp>
        <p:nvSpPr>
          <p:cNvPr id="5" name="Footer Placeholder 4">
            <a:extLst>
              <a:ext uri="{FF2B5EF4-FFF2-40B4-BE49-F238E27FC236}">
                <a16:creationId xmlns:a16="http://schemas.microsoft.com/office/drawing/2014/main" xmlns="" id="{3337FC5D-92B2-4B4D-8111-6EDEF280692A}"/>
              </a:ext>
            </a:extLst>
          </p:cNvPr>
          <p:cNvSpPr>
            <a:spLocks noGrp="1"/>
          </p:cNvSpPr>
          <p:nvPr>
            <p:ph type="ftr" sz="quarter" idx="3"/>
          </p:nvPr>
        </p:nvSpPr>
        <p:spPr>
          <a:xfrm>
            <a:off x="4038600" y="6488268"/>
            <a:ext cx="4114800" cy="233209"/>
          </a:xfrm>
          <a:prstGeom prst="rect">
            <a:avLst/>
          </a:prstGeom>
        </p:spPr>
        <p:txBody>
          <a:bodyPr lIns="109728" tIns="109728" rIns="109728" bIns="91440" anchor="ctr"/>
          <a:lstStyle>
            <a:lvl1pPr algn="ctr">
              <a:defRPr sz="1000" spc="1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xmlns="" id="{723A104D-C777-4A6E-8A43-F94028E5E311}"/>
              </a:ext>
            </a:extLst>
          </p:cNvPr>
          <p:cNvSpPr>
            <a:spLocks noGrp="1"/>
          </p:cNvSpPr>
          <p:nvPr>
            <p:ph type="sldNum" sz="quarter" idx="4"/>
          </p:nvPr>
        </p:nvSpPr>
        <p:spPr>
          <a:xfrm>
            <a:off x="8693150" y="6488268"/>
            <a:ext cx="2743200" cy="233209"/>
          </a:xfrm>
          <a:prstGeom prst="rect">
            <a:avLst/>
          </a:prstGeom>
        </p:spPr>
        <p:txBody>
          <a:bodyPr lIns="109728" tIns="109728" rIns="109728" bIns="91440" anchor="ctr"/>
          <a:lstStyle>
            <a:lvl1pPr algn="r">
              <a:defRPr sz="1000" spc="1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xmlns="" id="{12D3A74F-6169-4D30-A245-B46D738BEA81}"/>
              </a:ext>
            </a:extLst>
          </p:cNvPr>
          <p:cNvSpPr>
            <a:spLocks noGrp="1"/>
          </p:cNvSpPr>
          <p:nvPr>
            <p:ph type="title"/>
          </p:nvPr>
        </p:nvSpPr>
        <p:spPr>
          <a:xfrm>
            <a:off x="777240" y="365125"/>
            <a:ext cx="10659110" cy="1325563"/>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3877E64-7A05-44DA-81FA-6EF4806BBF0E}"/>
              </a:ext>
            </a:extLst>
          </p:cNvPr>
          <p:cNvSpPr>
            <a:spLocks noGrp="1"/>
          </p:cNvSpPr>
          <p:nvPr>
            <p:ph type="body" idx="1"/>
          </p:nvPr>
        </p:nvSpPr>
        <p:spPr>
          <a:xfrm>
            <a:off x="777240" y="1825625"/>
            <a:ext cx="10659110"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50857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64" r:id="rId6"/>
    <p:sldLayoutId id="2147483759" r:id="rId7"/>
    <p:sldLayoutId id="2147483760" r:id="rId8"/>
    <p:sldLayoutId id="2147483761" r:id="rId9"/>
    <p:sldLayoutId id="2147483763" r:id="rId10"/>
    <p:sldLayoutId id="2147483762" r:id="rId11"/>
  </p:sldLayoutIdLst>
  <p:hf sldNum="0" hdr="0" ftr="0" dt="0"/>
  <p:txStyles>
    <p:titleStyle>
      <a:lvl1pPr algn="l" defTabSz="914400" rtl="0" eaLnBrk="1" latinLnBrk="0" hangingPunct="1">
        <a:lnSpc>
          <a:spcPct val="110000"/>
        </a:lnSpc>
        <a:spcBef>
          <a:spcPct val="0"/>
        </a:spcBef>
        <a:buNone/>
        <a:defRPr sz="5400" b="1" kern="1200" spc="1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tx2">
            <a:lumMod val="75000"/>
            <a:lumOff val="25000"/>
          </a:schemeClr>
        </a:buClr>
        <a:buFont typeface="Arial" panose="020B0604020202020204" pitchFamily="34" charset="0"/>
        <a:buChar char="•"/>
        <a:defRPr sz="2000" kern="1200" spc="8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tx2">
            <a:lumMod val="75000"/>
            <a:lumOff val="25000"/>
          </a:schemeClr>
        </a:buClr>
        <a:buFont typeface="Arial" panose="020B0604020202020204" pitchFamily="34" charset="0"/>
        <a:buChar char="•"/>
        <a:defRPr sz="1800" kern="1200" spc="8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tx2">
            <a:lumMod val="75000"/>
            <a:lumOff val="25000"/>
          </a:schemeClr>
        </a:buClr>
        <a:buFont typeface="Arial" panose="020B0604020202020204" pitchFamily="34" charset="0"/>
        <a:buChar char="•"/>
        <a:defRPr sz="1600" kern="1200" spc="8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tx2">
            <a:lumMod val="75000"/>
            <a:lumOff val="25000"/>
          </a:schemeClr>
        </a:buClr>
        <a:buFont typeface="Arial" panose="020B0604020202020204" pitchFamily="34" charset="0"/>
        <a:buChar char="•"/>
        <a:defRPr sz="1400" kern="1200" spc="8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tx2">
            <a:lumMod val="75000"/>
            <a:lumOff val="25000"/>
          </a:schemeClr>
        </a:buClr>
        <a:buFont typeface="Arial" panose="020B0604020202020204" pitchFamily="34" charset="0"/>
        <a:buChar char="•"/>
        <a:defRPr sz="1400" kern="1200" spc="8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BeautifulKoreanSchool/vide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5">
            <a:extLst>
              <a:ext uri="{FF2B5EF4-FFF2-40B4-BE49-F238E27FC236}">
                <a16:creationId xmlns:a16="http://schemas.microsoft.com/office/drawing/2014/main" xmlns="" id="{C15F290E-3EF8-4E00-9394-4376BC7E54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xmlns="" id="{E302DD1E-3175-4198-A813-50E0A1A03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タイトル 1">
            <a:extLst>
              <a:ext uri="{FF2B5EF4-FFF2-40B4-BE49-F238E27FC236}">
                <a16:creationId xmlns:a16="http://schemas.microsoft.com/office/drawing/2014/main" xmlns="" id="{B4CCA247-57DB-4A9A-0D26-48F677D92EC2}"/>
              </a:ext>
            </a:extLst>
          </p:cNvPr>
          <p:cNvSpPr>
            <a:spLocks noGrp="1"/>
          </p:cNvSpPr>
          <p:nvPr>
            <p:ph type="ctrTitle"/>
          </p:nvPr>
        </p:nvSpPr>
        <p:spPr>
          <a:xfrm>
            <a:off x="548640" y="482139"/>
            <a:ext cx="7803607" cy="3510982"/>
          </a:xfrm>
        </p:spPr>
        <p:txBody>
          <a:bodyPr>
            <a:normAutofit fontScale="90000"/>
          </a:bodyPr>
          <a:lstStyle/>
          <a:p>
            <a:pPr algn="l">
              <a:lnSpc>
                <a:spcPct val="100000"/>
              </a:lnSpc>
            </a:pPr>
            <a:r>
              <a:rPr kumimoji="1" lang="zh-CN" altLang="en-US" sz="2200" dirty="0">
                <a:latin typeface="HGPｺﾞｼｯｸE" panose="020B0900000000000000" pitchFamily="50" charset="-128"/>
                <a:ea typeface="HGPｺﾞｼｯｸE" panose="020B0900000000000000" pitchFamily="50" charset="-128"/>
              </a:rPr>
              <a:t>                   </a:t>
            </a:r>
            <a:r>
              <a:rPr kumimoji="1" lang="en-US" altLang="zh-CN" sz="2200" dirty="0">
                <a:latin typeface="HGPｺﾞｼｯｸE" panose="020B0900000000000000" pitchFamily="50" charset="-128"/>
                <a:ea typeface="HGPｺﾞｼｯｸE" panose="020B0900000000000000" pitchFamily="50" charset="-128"/>
              </a:rPr>
              <a:t/>
            </a:r>
            <a:br>
              <a:rPr kumimoji="1" lang="en-US" altLang="zh-CN" sz="2200" dirty="0">
                <a:latin typeface="HGPｺﾞｼｯｸE" panose="020B0900000000000000" pitchFamily="50" charset="-128"/>
                <a:ea typeface="HGPｺﾞｼｯｸE" panose="020B0900000000000000" pitchFamily="50" charset="-128"/>
              </a:rPr>
            </a:br>
            <a:r>
              <a:rPr kumimoji="1" lang="ja-JP" altLang="en-US" sz="2200" dirty="0">
                <a:latin typeface="HGPｺﾞｼｯｸE" panose="020B0900000000000000" pitchFamily="50" charset="-128"/>
                <a:ea typeface="HGPｺﾞｼｯｸE" panose="020B0900000000000000" pitchFamily="50" charset="-128"/>
              </a:rPr>
              <a:t>　　　　　　　　　　　</a:t>
            </a:r>
            <a:r>
              <a:rPr kumimoji="1" lang="en-US" altLang="ja-JP" sz="2200" dirty="0">
                <a:latin typeface="HGPｺﾞｼｯｸE" panose="020B0900000000000000" pitchFamily="50" charset="-128"/>
                <a:ea typeface="HGPｺﾞｼｯｸE" panose="020B0900000000000000" pitchFamily="50" charset="-128"/>
              </a:rPr>
              <a:t/>
            </a:r>
            <a:br>
              <a:rPr kumimoji="1" lang="en-US" altLang="ja-JP" sz="2200" dirty="0">
                <a:latin typeface="HGPｺﾞｼｯｸE" panose="020B0900000000000000" pitchFamily="50" charset="-128"/>
                <a:ea typeface="HGPｺﾞｼｯｸE" panose="020B0900000000000000" pitchFamily="50" charset="-128"/>
              </a:rPr>
            </a:br>
            <a:r>
              <a:rPr kumimoji="1" lang="ja-JP" altLang="en-US" sz="2200" dirty="0">
                <a:latin typeface="HGPｺﾞｼｯｸE" panose="020B0900000000000000" pitchFamily="50" charset="-128"/>
                <a:ea typeface="HGPｺﾞｼｯｸE" panose="020B0900000000000000" pitchFamily="50" charset="-128"/>
              </a:rPr>
              <a:t>　</a:t>
            </a:r>
            <a:r>
              <a:rPr kumimoji="1" lang="en-US" altLang="ja-JP" sz="2200" dirty="0">
                <a:latin typeface="HGPｺﾞｼｯｸE" panose="020B0900000000000000" pitchFamily="50" charset="-128"/>
                <a:ea typeface="HGPｺﾞｼｯｸE" panose="020B0900000000000000" pitchFamily="50" charset="-128"/>
              </a:rPr>
              <a:t/>
            </a:r>
            <a:br>
              <a:rPr kumimoji="1" lang="en-US" altLang="ja-JP" sz="2200" dirty="0">
                <a:latin typeface="HGPｺﾞｼｯｸE" panose="020B0900000000000000" pitchFamily="50" charset="-128"/>
                <a:ea typeface="HGPｺﾞｼｯｸE" panose="020B0900000000000000" pitchFamily="50" charset="-128"/>
              </a:rPr>
            </a:br>
            <a:r>
              <a:rPr kumimoji="1" lang="ja-JP" altLang="en-US" sz="2200" dirty="0">
                <a:latin typeface="HGPｺﾞｼｯｸE" panose="020B0900000000000000" pitchFamily="50" charset="-128"/>
                <a:ea typeface="HGPｺﾞｼｯｸE" panose="020B0900000000000000" pitchFamily="50" charset="-128"/>
              </a:rPr>
              <a:t>　　　　　　　　　　</a:t>
            </a:r>
            <a:r>
              <a:rPr kumimoji="1" lang="zh-CN" altLang="en-US" sz="2200" dirty="0">
                <a:latin typeface="HGPｺﾞｼｯｸE" panose="020B0900000000000000" pitchFamily="50" charset="-128"/>
                <a:ea typeface="HGPｺﾞｼｯｸE" panose="020B0900000000000000" pitchFamily="50" charset="-128"/>
              </a:rPr>
              <a:t>  </a:t>
            </a:r>
            <a:r>
              <a:rPr kumimoji="1" lang="ja-JP" altLang="en-US" sz="2200" dirty="0">
                <a:latin typeface="HGPｺﾞｼｯｸE" panose="020B0900000000000000" pitchFamily="50" charset="-128"/>
                <a:ea typeface="HGPｺﾞｼｯｸE" panose="020B0900000000000000" pitchFamily="50" charset="-128"/>
              </a:rPr>
              <a:t>　　　　　　　　　</a:t>
            </a:r>
            <a:r>
              <a:rPr kumimoji="1" lang="zh-CN" altLang="en-US" sz="2200" dirty="0">
                <a:latin typeface="HGPｺﾞｼｯｸE" panose="020B0900000000000000" pitchFamily="50" charset="-128"/>
                <a:ea typeface="HGPｺﾞｼｯｸE" panose="020B0900000000000000" pitchFamily="50" charset="-128"/>
              </a:rPr>
              <a:t>朝鮮語教育学会　第</a:t>
            </a:r>
            <a:r>
              <a:rPr kumimoji="1" lang="en-US" altLang="zh-CN" sz="2200" dirty="0">
                <a:latin typeface="HGPｺﾞｼｯｸE" panose="020B0900000000000000" pitchFamily="50" charset="-128"/>
                <a:ea typeface="HGPｺﾞｼｯｸE" panose="020B0900000000000000" pitchFamily="50" charset="-128"/>
              </a:rPr>
              <a:t>93</a:t>
            </a:r>
            <a:r>
              <a:rPr kumimoji="1" lang="zh-CN" altLang="en-US" sz="2200" dirty="0">
                <a:latin typeface="HGPｺﾞｼｯｸE" panose="020B0900000000000000" pitchFamily="50" charset="-128"/>
                <a:ea typeface="HGPｺﾞｼｯｸE" panose="020B0900000000000000" pitchFamily="50" charset="-128"/>
              </a:rPr>
              <a:t>回例会</a:t>
            </a:r>
            <a:r>
              <a:rPr kumimoji="1" lang="ja-JP" altLang="en-US" sz="2200" dirty="0">
                <a:latin typeface="HGPｺﾞｼｯｸE" panose="020B0900000000000000" pitchFamily="50" charset="-128"/>
                <a:ea typeface="HGPｺﾞｼｯｸE" panose="020B0900000000000000" pitchFamily="50" charset="-128"/>
              </a:rPr>
              <a:t>　</a:t>
            </a:r>
            <a:r>
              <a:rPr kumimoji="1" lang="en-US" altLang="ja-JP" sz="2200" dirty="0">
                <a:latin typeface="HGPｺﾞｼｯｸE" panose="020B0900000000000000" pitchFamily="50" charset="-128"/>
                <a:ea typeface="HGPｺﾞｼｯｸE" panose="020B0900000000000000" pitchFamily="50" charset="-128"/>
              </a:rPr>
              <a:t/>
            </a:r>
            <a:br>
              <a:rPr kumimoji="1" lang="en-US" altLang="ja-JP" sz="2200" dirty="0">
                <a:latin typeface="HGPｺﾞｼｯｸE" panose="020B0900000000000000" pitchFamily="50" charset="-128"/>
                <a:ea typeface="HGPｺﾞｼｯｸE" panose="020B0900000000000000" pitchFamily="50" charset="-128"/>
              </a:rPr>
            </a:br>
            <a:r>
              <a:rPr kumimoji="1" lang="ja-JP" altLang="en-US" sz="2200" dirty="0">
                <a:latin typeface="HGPｺﾞｼｯｸE" panose="020B0900000000000000" pitchFamily="50" charset="-128"/>
                <a:ea typeface="HGPｺﾞｼｯｸE" panose="020B0900000000000000" pitchFamily="50" charset="-128"/>
              </a:rPr>
              <a:t>　　　　　　　　　　　　　　　　　　　　　　</a:t>
            </a:r>
            <a:r>
              <a:rPr kumimoji="1" lang="en-US" altLang="ja-JP" sz="2000" dirty="0">
                <a:latin typeface="HGPｺﾞｼｯｸE" panose="020B0900000000000000" pitchFamily="50" charset="-128"/>
                <a:ea typeface="HGPｺﾞｼｯｸE" panose="020B0900000000000000" pitchFamily="50" charset="-128"/>
              </a:rPr>
              <a:t>2023</a:t>
            </a:r>
            <a:r>
              <a:rPr kumimoji="1" lang="ja-JP" altLang="en-US" sz="2000" dirty="0">
                <a:latin typeface="HGPｺﾞｼｯｸE" panose="020B0900000000000000" pitchFamily="50" charset="-128"/>
                <a:ea typeface="HGPｺﾞｼｯｸE" panose="020B0900000000000000" pitchFamily="50" charset="-128"/>
              </a:rPr>
              <a:t>年</a:t>
            </a:r>
            <a:r>
              <a:rPr kumimoji="1" lang="en-US" altLang="ja-JP" sz="2000" dirty="0">
                <a:latin typeface="HGPｺﾞｼｯｸE" panose="020B0900000000000000" pitchFamily="50" charset="-128"/>
                <a:ea typeface="HGPｺﾞｼｯｸE" panose="020B0900000000000000" pitchFamily="50" charset="-128"/>
              </a:rPr>
              <a:t>6</a:t>
            </a:r>
            <a:r>
              <a:rPr kumimoji="1" lang="ja-JP" altLang="en-US" sz="2000" dirty="0">
                <a:latin typeface="HGPｺﾞｼｯｸE" panose="020B0900000000000000" pitchFamily="50" charset="-128"/>
                <a:ea typeface="HGPｺﾞｼｯｸE" panose="020B0900000000000000" pitchFamily="50" charset="-128"/>
              </a:rPr>
              <a:t>月</a:t>
            </a:r>
            <a:r>
              <a:rPr kumimoji="1" lang="en-US" altLang="ja-JP" sz="2000" dirty="0">
                <a:latin typeface="HGPｺﾞｼｯｸE" panose="020B0900000000000000" pitchFamily="50" charset="-128"/>
                <a:ea typeface="HGPｺﾞｼｯｸE" panose="020B0900000000000000" pitchFamily="50" charset="-128"/>
              </a:rPr>
              <a:t>25</a:t>
            </a:r>
            <a:r>
              <a:rPr kumimoji="1" lang="ja-JP" altLang="en-US" sz="2000" dirty="0">
                <a:latin typeface="HGPｺﾞｼｯｸE" panose="020B0900000000000000" pitchFamily="50" charset="-128"/>
                <a:ea typeface="HGPｺﾞｼｯｸE" panose="020B0900000000000000" pitchFamily="50" charset="-128"/>
              </a:rPr>
              <a:t>日</a:t>
            </a:r>
            <a:r>
              <a:rPr kumimoji="1" lang="en-US" altLang="ja-JP" sz="2000" dirty="0">
                <a:latin typeface="HGPｺﾞｼｯｸE" panose="020B0900000000000000" pitchFamily="50" charset="-128"/>
                <a:ea typeface="HGPｺﾞｼｯｸE" panose="020B0900000000000000" pitchFamily="50" charset="-128"/>
              </a:rPr>
              <a:t>10:35-12:00</a:t>
            </a:r>
            <a:br>
              <a:rPr kumimoji="1" lang="en-US" altLang="ja-JP" sz="2000" dirty="0">
                <a:latin typeface="HGPｺﾞｼｯｸE" panose="020B0900000000000000" pitchFamily="50" charset="-128"/>
                <a:ea typeface="HGPｺﾞｼｯｸE" panose="020B0900000000000000" pitchFamily="50" charset="-128"/>
              </a:rPr>
            </a:br>
            <a:r>
              <a:rPr kumimoji="1" lang="en-US" altLang="ja-JP" sz="2200" dirty="0">
                <a:latin typeface="HGPｺﾞｼｯｸE" panose="020B0900000000000000" pitchFamily="50" charset="-128"/>
                <a:ea typeface="HGPｺﾞｼｯｸE" panose="020B0900000000000000" pitchFamily="50" charset="-128"/>
              </a:rPr>
              <a:t>                           </a:t>
            </a:r>
            <a:r>
              <a:rPr kumimoji="1" lang="ja-JP" altLang="en-US" sz="2200" dirty="0">
                <a:latin typeface="HGPｺﾞｼｯｸE" panose="020B0900000000000000" pitchFamily="50" charset="-128"/>
                <a:ea typeface="HGPｺﾞｼｯｸE" panose="020B0900000000000000" pitchFamily="50" charset="-128"/>
              </a:rPr>
              <a:t>「授業に役立つ小ネタ交換会　第２弾」</a:t>
            </a:r>
            <a:r>
              <a:rPr kumimoji="1" lang="en-US" altLang="ja-JP" sz="2700" dirty="0">
                <a:latin typeface="HGPｺﾞｼｯｸE" panose="020B0900000000000000" pitchFamily="50" charset="-128"/>
                <a:ea typeface="HGPｺﾞｼｯｸE" panose="020B0900000000000000" pitchFamily="50" charset="-128"/>
              </a:rPr>
              <a:t/>
            </a:r>
            <a:br>
              <a:rPr kumimoji="1" lang="en-US" altLang="ja-JP" sz="2700" dirty="0">
                <a:latin typeface="HGPｺﾞｼｯｸE" panose="020B0900000000000000" pitchFamily="50" charset="-128"/>
                <a:ea typeface="HGPｺﾞｼｯｸE" panose="020B0900000000000000" pitchFamily="50" charset="-128"/>
              </a:rPr>
            </a:br>
            <a:r>
              <a:rPr kumimoji="1" lang="en-US" altLang="ja-JP" sz="2700" dirty="0">
                <a:latin typeface="HGPｺﾞｼｯｸE" panose="020B0900000000000000" pitchFamily="50" charset="-128"/>
                <a:ea typeface="HGPｺﾞｼｯｸE" panose="020B0900000000000000" pitchFamily="50" charset="-128"/>
              </a:rPr>
              <a:t>                       </a:t>
            </a:r>
            <a:r>
              <a:rPr lang="ko-KR" altLang="ja-JP" sz="1800" dirty="0"/>
              <a:t>早稲田大学（本キャンパス）３号館</a:t>
            </a:r>
            <a:r>
              <a:rPr lang="en-US" altLang="ja-JP" sz="1800" dirty="0"/>
              <a:t>405</a:t>
            </a:r>
            <a:r>
              <a:rPr lang="ko-KR" altLang="ja-JP" sz="1800" dirty="0"/>
              <a:t>教室</a:t>
            </a:r>
            <a:r>
              <a:rPr kumimoji="1" lang="en-US" altLang="zh-CN" sz="2700" dirty="0">
                <a:latin typeface="HGPｺﾞｼｯｸE" panose="020B0900000000000000" pitchFamily="50" charset="-128"/>
                <a:ea typeface="HGPｺﾞｼｯｸE" panose="020B0900000000000000" pitchFamily="50" charset="-128"/>
              </a:rPr>
              <a:t/>
            </a:r>
            <a:br>
              <a:rPr kumimoji="1" lang="en-US" altLang="zh-CN" sz="2700" dirty="0">
                <a:latin typeface="HGPｺﾞｼｯｸE" panose="020B0900000000000000" pitchFamily="50" charset="-128"/>
                <a:ea typeface="HGPｺﾞｼｯｸE" panose="020B0900000000000000" pitchFamily="50" charset="-128"/>
              </a:rPr>
            </a:br>
            <a:r>
              <a:rPr kumimoji="1" lang="en-US" altLang="ja-JP" sz="4600" b="1" dirty="0">
                <a:latin typeface="HGPｺﾞｼｯｸE" panose="020B0900000000000000" pitchFamily="50" charset="-128"/>
                <a:ea typeface="HGPｺﾞｼｯｸE" panose="020B0900000000000000" pitchFamily="50" charset="-128"/>
              </a:rPr>
              <a:t/>
            </a:r>
            <a:br>
              <a:rPr kumimoji="1" lang="en-US" altLang="ja-JP" sz="4600" b="1" dirty="0">
                <a:latin typeface="HGPｺﾞｼｯｸE" panose="020B0900000000000000" pitchFamily="50" charset="-128"/>
                <a:ea typeface="HGPｺﾞｼｯｸE" panose="020B0900000000000000" pitchFamily="50" charset="-128"/>
              </a:rPr>
            </a:br>
            <a:r>
              <a:rPr kumimoji="1" lang="ja-JP" altLang="en-US" sz="4000" b="1" dirty="0">
                <a:latin typeface="HGPｺﾞｼｯｸE" panose="020B0900000000000000" pitchFamily="50" charset="-128"/>
                <a:ea typeface="HGPｺﾞｼｯｸE" panose="020B0900000000000000" pitchFamily="50" charset="-128"/>
              </a:rPr>
              <a:t>視聴覚資料を活用した</a:t>
            </a:r>
            <a:r>
              <a:rPr kumimoji="1" lang="en-US" altLang="ja-JP" sz="4000" b="1" dirty="0">
                <a:latin typeface="HGPｺﾞｼｯｸE" panose="020B0900000000000000" pitchFamily="50" charset="-128"/>
                <a:ea typeface="HGPｺﾞｼｯｸE" panose="020B0900000000000000" pitchFamily="50" charset="-128"/>
              </a:rPr>
              <a:t/>
            </a:r>
            <a:br>
              <a:rPr kumimoji="1" lang="en-US" altLang="ja-JP" sz="4000" b="1" dirty="0">
                <a:latin typeface="HGPｺﾞｼｯｸE" panose="020B0900000000000000" pitchFamily="50" charset="-128"/>
                <a:ea typeface="HGPｺﾞｼｯｸE" panose="020B0900000000000000" pitchFamily="50" charset="-128"/>
              </a:rPr>
            </a:br>
            <a:r>
              <a:rPr kumimoji="1" lang="ja-JP" altLang="en-US" sz="4000" b="1" dirty="0">
                <a:latin typeface="HGPｺﾞｼｯｸE" panose="020B0900000000000000" pitchFamily="50" charset="-128"/>
                <a:ea typeface="HGPｺﾞｼｯｸE" panose="020B0900000000000000" pitchFamily="50" charset="-128"/>
              </a:rPr>
              <a:t>　ハングルの字母と発音の教育</a:t>
            </a:r>
            <a:r>
              <a:rPr kumimoji="1" lang="ja-JP" altLang="en-US" sz="4000" dirty="0">
                <a:latin typeface="HGPｺﾞｼｯｸE" panose="020B0900000000000000" pitchFamily="50" charset="-128"/>
                <a:ea typeface="HGPｺﾞｼｯｸE" panose="020B0900000000000000" pitchFamily="50" charset="-128"/>
              </a:rPr>
              <a:t>方案</a:t>
            </a:r>
            <a:endParaRPr kumimoji="1" lang="ja-JP" altLang="en-US" sz="4000" b="1" dirty="0">
              <a:latin typeface="HGPｺﾞｼｯｸE" panose="020B0900000000000000" pitchFamily="50" charset="-128"/>
              <a:ea typeface="HGPｺﾞｼｯｸE" panose="020B0900000000000000" pitchFamily="50" charset="-128"/>
            </a:endParaRPr>
          </a:p>
        </p:txBody>
      </p:sp>
      <p:sp>
        <p:nvSpPr>
          <p:cNvPr id="3" name="字幕 2">
            <a:extLst>
              <a:ext uri="{FF2B5EF4-FFF2-40B4-BE49-F238E27FC236}">
                <a16:creationId xmlns:a16="http://schemas.microsoft.com/office/drawing/2014/main" xmlns="" id="{2EC47B9B-84B1-73CF-ED90-48251678F7CA}"/>
              </a:ext>
            </a:extLst>
          </p:cNvPr>
          <p:cNvSpPr>
            <a:spLocks noGrp="1"/>
          </p:cNvSpPr>
          <p:nvPr>
            <p:ph type="subTitle" idx="1"/>
          </p:nvPr>
        </p:nvSpPr>
        <p:spPr>
          <a:xfrm>
            <a:off x="848873" y="5137265"/>
            <a:ext cx="6424138" cy="731375"/>
          </a:xfrm>
        </p:spPr>
        <p:txBody>
          <a:bodyPr>
            <a:normAutofit fontScale="25000" lnSpcReduction="20000"/>
          </a:bodyPr>
          <a:lstStyle/>
          <a:p>
            <a:pPr algn="l"/>
            <a:r>
              <a:rPr kumimoji="1" lang="ja-JP" altLang="en-US" sz="2200" dirty="0"/>
              <a:t>　　　　　　　　</a:t>
            </a:r>
            <a:r>
              <a:rPr kumimoji="1" lang="ja-JP" altLang="en-US" sz="8600" dirty="0"/>
              <a:t>　　               愛媛大学　非常勤講師</a:t>
            </a:r>
            <a:endParaRPr kumimoji="1" lang="en-US" altLang="ja-JP" sz="8600" dirty="0"/>
          </a:p>
          <a:p>
            <a:pPr algn="l"/>
            <a:r>
              <a:rPr kumimoji="1" lang="ja-JP" altLang="en-US" sz="8600" dirty="0"/>
              <a:t>　　　　　　　　　　　　　　　　　張栄順　　</a:t>
            </a:r>
            <a:endParaRPr kumimoji="1" lang="en-US" altLang="ja-JP" sz="8600" dirty="0"/>
          </a:p>
          <a:p>
            <a:pPr algn="l"/>
            <a:r>
              <a:rPr kumimoji="1" lang="ja-JP" altLang="en-US" sz="2200" dirty="0"/>
              <a:t>　</a:t>
            </a:r>
          </a:p>
        </p:txBody>
      </p:sp>
      <p:grpSp>
        <p:nvGrpSpPr>
          <p:cNvPr id="50" name="decorative circles">
            <a:extLst>
              <a:ext uri="{FF2B5EF4-FFF2-40B4-BE49-F238E27FC236}">
                <a16:creationId xmlns:a16="http://schemas.microsoft.com/office/drawing/2014/main" xmlns="" id="{94DBDAF8-EBDD-4C45-A706-9D9372776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893625" y="927887"/>
            <a:ext cx="3205279" cy="2727847"/>
            <a:chOff x="7893625" y="927887"/>
            <a:chExt cx="3205279" cy="2727847"/>
          </a:xfrm>
        </p:grpSpPr>
        <p:sp>
          <p:nvSpPr>
            <p:cNvPr id="51" name="Oval 50">
              <a:extLst>
                <a:ext uri="{FF2B5EF4-FFF2-40B4-BE49-F238E27FC236}">
                  <a16:creationId xmlns:a16="http://schemas.microsoft.com/office/drawing/2014/main" xmlns="" id="{F80F3152-BCDF-4457-A3B3-8249A20F3F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xmlns="" id="{0B29FDCE-AB0C-412F-9DAB-710D323577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55295" y="2842228"/>
              <a:ext cx="466441" cy="46644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C37EE50C-3A28-4E1E-A049-3D9AE6701B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DE17B132-BA9D-4965-A6DA-35AC92F01C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xmlns="" id="{318126EF-5D3C-4A33-B897-166896E48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07963" y="1870595"/>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82896F34-2215-40B5-9F3E-EBFED9155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1">
            <a:extLst>
              <a:ext uri="{FF2B5EF4-FFF2-40B4-BE49-F238E27FC236}">
                <a16:creationId xmlns:a16="http://schemas.microsoft.com/office/drawing/2014/main" xmlns="" id="{4D89BF1D-E45E-44BB-9216-BFAE75030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42678" y="1"/>
            <a:ext cx="2661680" cy="2424023"/>
          </a:xfrm>
          <a:custGeom>
            <a:avLst/>
            <a:gdLst>
              <a:gd name="connsiteX0" fmla="*/ 572886 w 2661680"/>
              <a:gd name="connsiteY0" fmla="*/ 0 h 2424023"/>
              <a:gd name="connsiteX1" fmla="*/ 2088794 w 2661680"/>
              <a:gd name="connsiteY1" fmla="*/ 0 h 2424023"/>
              <a:gd name="connsiteX2" fmla="*/ 2177378 w 2661680"/>
              <a:gd name="connsiteY2" fmla="*/ 66242 h 2424023"/>
              <a:gd name="connsiteX3" fmla="*/ 2661680 w 2661680"/>
              <a:gd name="connsiteY3" fmla="*/ 1093183 h 2424023"/>
              <a:gd name="connsiteX4" fmla="*/ 1330840 w 2661680"/>
              <a:gd name="connsiteY4" fmla="*/ 2424023 h 2424023"/>
              <a:gd name="connsiteX5" fmla="*/ 0 w 2661680"/>
              <a:gd name="connsiteY5" fmla="*/ 1093183 h 2424023"/>
              <a:gd name="connsiteX6" fmla="*/ 484302 w 2661680"/>
              <a:gd name="connsiteY6" fmla="*/ 66242 h 24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xmlns="" id="{8AF1A097-A8ED-4501-AC9A-58374039959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997280" y="16389"/>
            <a:ext cx="2407635" cy="2407635"/>
          </a:xfrm>
          <a:prstGeom prst="rect">
            <a:avLst/>
          </a:prstGeom>
        </p:spPr>
      </p:pic>
      <p:pic>
        <p:nvPicPr>
          <p:cNvPr id="62" name="Graphic 61">
            <a:extLst>
              <a:ext uri="{FF2B5EF4-FFF2-40B4-BE49-F238E27FC236}">
                <a16:creationId xmlns:a16="http://schemas.microsoft.com/office/drawing/2014/main" xmlns="" id="{DCDFF4F4-6536-42D5-8DCF-DAA715FC1C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0854666" y="0"/>
            <a:ext cx="1334286" cy="2962082"/>
          </a:xfrm>
          <a:prstGeom prst="rect">
            <a:avLst/>
          </a:prstGeom>
        </p:spPr>
      </p:pic>
      <p:pic>
        <p:nvPicPr>
          <p:cNvPr id="4" name="Picture 3" descr="キャンディの目">
            <a:extLst>
              <a:ext uri="{FF2B5EF4-FFF2-40B4-BE49-F238E27FC236}">
                <a16:creationId xmlns:a16="http://schemas.microsoft.com/office/drawing/2014/main" xmlns="" id="{13AFA09F-CF06-031B-9628-6C84ED2141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
          <a:stretch/>
        </p:blipFill>
        <p:spPr>
          <a:xfrm>
            <a:off x="8120360" y="2848923"/>
            <a:ext cx="4071640" cy="4009077"/>
          </a:xfrm>
          <a:custGeom>
            <a:avLst/>
            <a:gdLst/>
            <a:ahLst/>
            <a:cxnLst/>
            <a:rect l="l" t="t" r="r" b="b"/>
            <a:pathLst>
              <a:path w="4012858" h="3951198">
                <a:moveTo>
                  <a:pt x="2361523" y="0"/>
                </a:moveTo>
                <a:cubicBezTo>
                  <a:pt x="2932125" y="0"/>
                  <a:pt x="3455460" y="202372"/>
                  <a:pt x="3863671" y="539257"/>
                </a:cubicBezTo>
                <a:lnTo>
                  <a:pt x="4012858" y="674848"/>
                </a:lnTo>
                <a:lnTo>
                  <a:pt x="4012858" y="3951198"/>
                </a:lnTo>
                <a:lnTo>
                  <a:pt x="618807" y="3951198"/>
                </a:lnTo>
                <a:lnTo>
                  <a:pt x="539257" y="3863671"/>
                </a:lnTo>
                <a:cubicBezTo>
                  <a:pt x="202372" y="3455461"/>
                  <a:pt x="0" y="2932125"/>
                  <a:pt x="0" y="2361523"/>
                </a:cubicBezTo>
                <a:cubicBezTo>
                  <a:pt x="0" y="1057290"/>
                  <a:pt x="1057290" y="0"/>
                  <a:pt x="2361523" y="0"/>
                </a:cubicBezTo>
                <a:close/>
              </a:path>
            </a:pathLst>
          </a:custGeom>
        </p:spPr>
      </p:pic>
    </p:spTree>
    <p:extLst>
      <p:ext uri="{BB962C8B-B14F-4D97-AF65-F5344CB8AC3E}">
        <p14:creationId xmlns:p14="http://schemas.microsoft.com/office/powerpoint/2010/main" val="24215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5A5A658-8218-49EC-1D6E-A8B8F0C905DB}"/>
              </a:ext>
            </a:extLst>
          </p:cNvPr>
          <p:cNvSpPr>
            <a:spLocks noGrp="1"/>
          </p:cNvSpPr>
          <p:nvPr>
            <p:ph type="title"/>
          </p:nvPr>
        </p:nvSpPr>
        <p:spPr/>
        <p:txBody>
          <a:bodyPr/>
          <a:lstStyle/>
          <a:p>
            <a:r>
              <a:rPr kumimoji="1" lang="en-US" altLang="ja-JP" dirty="0"/>
              <a:t>4.</a:t>
            </a:r>
            <a:r>
              <a:rPr kumimoji="1" lang="ja-JP" altLang="en-US" dirty="0"/>
              <a:t>読む練習</a:t>
            </a:r>
            <a:r>
              <a:rPr kumimoji="1" lang="en-US" altLang="ja-JP" sz="3600" dirty="0"/>
              <a:t>(</a:t>
            </a:r>
            <a:r>
              <a:rPr kumimoji="1" lang="ja-JP" altLang="en-US" sz="3600" dirty="0"/>
              <a:t>ローマ字で補助</a:t>
            </a:r>
            <a:r>
              <a:rPr kumimoji="1" lang="en-US" altLang="ja-JP" sz="3600" dirty="0"/>
              <a:t>)</a:t>
            </a:r>
            <a:endParaRPr kumimoji="1" lang="ja-JP" altLang="en-US" sz="3600" dirty="0"/>
          </a:p>
        </p:txBody>
      </p:sp>
      <p:sp>
        <p:nvSpPr>
          <p:cNvPr id="3" name="コンテンツ プレースホルダー 2">
            <a:extLst>
              <a:ext uri="{FF2B5EF4-FFF2-40B4-BE49-F238E27FC236}">
                <a16:creationId xmlns:a16="http://schemas.microsoft.com/office/drawing/2014/main" xmlns="" id="{D3E2E15A-03F7-77A1-14EF-FF55EFAA722B}"/>
              </a:ext>
            </a:extLst>
          </p:cNvPr>
          <p:cNvSpPr>
            <a:spLocks noGrp="1"/>
          </p:cNvSpPr>
          <p:nvPr>
            <p:ph idx="1"/>
          </p:nvPr>
        </p:nvSpPr>
        <p:spPr/>
        <p:txBody>
          <a:bodyPr/>
          <a:lstStyle/>
          <a:p>
            <a:r>
              <a:rPr kumimoji="1" lang="ja-JP" altLang="en-US" dirty="0">
                <a:solidFill>
                  <a:schemeClr val="tx1"/>
                </a:solidFill>
              </a:rPr>
              <a:t>単語を読む時、どんな発音になるのかを最初の時は常にローマ字で書いてあげる。</a:t>
            </a:r>
            <a:endParaRPr kumimoji="1" lang="en-US" altLang="ja-JP" dirty="0">
              <a:solidFill>
                <a:schemeClr val="tx1"/>
              </a:solidFill>
            </a:endParaRPr>
          </a:p>
          <a:p>
            <a:pPr marL="0" indent="0">
              <a:buNone/>
            </a:pPr>
            <a:r>
              <a:rPr kumimoji="1" lang="ko-KR" altLang="en-US" dirty="0">
                <a:solidFill>
                  <a:schemeClr val="tx1"/>
                </a:solidFill>
              </a:rPr>
              <a:t>예</a:t>
            </a:r>
            <a:r>
              <a:rPr kumimoji="1" lang="en-US" altLang="ko-KR" dirty="0">
                <a:solidFill>
                  <a:schemeClr val="tx1"/>
                </a:solidFill>
              </a:rPr>
              <a:t>)      </a:t>
            </a:r>
            <a:r>
              <a:rPr kumimoji="1" lang="ko-KR" altLang="en-US" dirty="0">
                <a:solidFill>
                  <a:schemeClr val="tx1"/>
                </a:solidFill>
              </a:rPr>
              <a:t>아기 </a:t>
            </a:r>
            <a:r>
              <a:rPr kumimoji="1" lang="en-US" altLang="ko-KR" dirty="0">
                <a:solidFill>
                  <a:schemeClr val="tx1"/>
                </a:solidFill>
              </a:rPr>
              <a:t> </a:t>
            </a:r>
            <a:r>
              <a:rPr kumimoji="1" lang="en-US" altLang="ko-KR" dirty="0" err="1">
                <a:solidFill>
                  <a:schemeClr val="tx1"/>
                </a:solidFill>
              </a:rPr>
              <a:t>agi</a:t>
            </a:r>
            <a:r>
              <a:rPr kumimoji="1" lang="en-US" altLang="ko-KR" dirty="0">
                <a:solidFill>
                  <a:schemeClr val="tx1"/>
                </a:solidFill>
              </a:rPr>
              <a:t>                      </a:t>
            </a:r>
            <a:r>
              <a:rPr kumimoji="1" lang="ko-KR" altLang="en-US" dirty="0">
                <a:solidFill>
                  <a:schemeClr val="tx1"/>
                </a:solidFill>
              </a:rPr>
              <a:t>이유</a:t>
            </a:r>
            <a:r>
              <a:rPr kumimoji="1" lang="en-US" altLang="ko-KR" dirty="0">
                <a:solidFill>
                  <a:schemeClr val="tx1"/>
                </a:solidFill>
              </a:rPr>
              <a:t>    </a:t>
            </a:r>
            <a:r>
              <a:rPr kumimoji="1" lang="en-US" altLang="ko-KR" dirty="0" err="1">
                <a:solidFill>
                  <a:schemeClr val="tx1"/>
                </a:solidFill>
              </a:rPr>
              <a:t>iyu</a:t>
            </a:r>
            <a:endParaRPr kumimoji="1" lang="en-US" altLang="ko-KR" dirty="0">
              <a:solidFill>
                <a:schemeClr val="tx1"/>
              </a:solidFill>
            </a:endParaRPr>
          </a:p>
          <a:p>
            <a:pPr marL="0" indent="0">
              <a:buNone/>
            </a:pPr>
            <a:r>
              <a:rPr kumimoji="1" lang="en-US" altLang="ko-KR" dirty="0">
                <a:solidFill>
                  <a:schemeClr val="tx1"/>
                </a:solidFill>
              </a:rPr>
              <a:t>          </a:t>
            </a:r>
            <a:r>
              <a:rPr kumimoji="1" lang="ko-KR" altLang="en-US" dirty="0">
                <a:solidFill>
                  <a:schemeClr val="tx1"/>
                </a:solidFill>
              </a:rPr>
              <a:t>가구  </a:t>
            </a:r>
            <a:r>
              <a:rPr kumimoji="1" lang="en-US" altLang="ko-KR" dirty="0">
                <a:solidFill>
                  <a:schemeClr val="tx1"/>
                </a:solidFill>
              </a:rPr>
              <a:t>kagu                   </a:t>
            </a:r>
            <a:r>
              <a:rPr kumimoji="1" lang="ko-KR" altLang="en-US" dirty="0">
                <a:solidFill>
                  <a:schemeClr val="tx1"/>
                </a:solidFill>
              </a:rPr>
              <a:t>하마</a:t>
            </a:r>
            <a:r>
              <a:rPr kumimoji="1" lang="en-US" altLang="ko-KR" dirty="0">
                <a:solidFill>
                  <a:schemeClr val="tx1"/>
                </a:solidFill>
              </a:rPr>
              <a:t>    </a:t>
            </a:r>
            <a:r>
              <a:rPr kumimoji="1" lang="en-US" altLang="ko-KR" dirty="0" err="1">
                <a:solidFill>
                  <a:schemeClr val="tx1"/>
                </a:solidFill>
              </a:rPr>
              <a:t>hama</a:t>
            </a:r>
            <a:endParaRPr kumimoji="1" lang="en-US" altLang="ko-KR" dirty="0">
              <a:solidFill>
                <a:schemeClr val="tx1"/>
              </a:solidFill>
            </a:endParaRPr>
          </a:p>
          <a:p>
            <a:pPr marL="0" indent="0">
              <a:buNone/>
            </a:pPr>
            <a:r>
              <a:rPr kumimoji="1" lang="en-US" altLang="ko-KR" dirty="0">
                <a:solidFill>
                  <a:schemeClr val="tx1"/>
                </a:solidFill>
              </a:rPr>
              <a:t>          </a:t>
            </a:r>
            <a:r>
              <a:rPr kumimoji="1" lang="ko-KR" altLang="en-US" dirty="0">
                <a:solidFill>
                  <a:schemeClr val="tx1"/>
                </a:solidFill>
              </a:rPr>
              <a:t>노래    </a:t>
            </a:r>
            <a:r>
              <a:rPr kumimoji="1" lang="en-US" altLang="ko-KR" dirty="0" err="1">
                <a:solidFill>
                  <a:schemeClr val="tx1"/>
                </a:solidFill>
              </a:rPr>
              <a:t>nore</a:t>
            </a:r>
            <a:r>
              <a:rPr kumimoji="1" lang="en-US" altLang="ko-KR" dirty="0">
                <a:solidFill>
                  <a:schemeClr val="tx1"/>
                </a:solidFill>
              </a:rPr>
              <a:t>                  </a:t>
            </a:r>
            <a:r>
              <a:rPr kumimoji="1" lang="ko-KR" altLang="en-US" dirty="0">
                <a:solidFill>
                  <a:schemeClr val="tx1"/>
                </a:solidFill>
              </a:rPr>
              <a:t>웨하스  </a:t>
            </a:r>
            <a:r>
              <a:rPr kumimoji="1" lang="en-US" altLang="ko-KR" dirty="0" err="1">
                <a:solidFill>
                  <a:schemeClr val="tx1"/>
                </a:solidFill>
              </a:rPr>
              <a:t>wehaseu</a:t>
            </a:r>
            <a:endParaRPr kumimoji="1" lang="en-US" altLang="ko-KR" dirty="0">
              <a:solidFill>
                <a:schemeClr val="tx1"/>
              </a:solidFill>
            </a:endParaRPr>
          </a:p>
          <a:p>
            <a:pPr marL="0" indent="0">
              <a:buNone/>
            </a:pPr>
            <a:r>
              <a:rPr kumimoji="1" lang="en-US" altLang="ko-KR" dirty="0">
                <a:solidFill>
                  <a:schemeClr val="tx1"/>
                </a:solidFill>
              </a:rPr>
              <a:t>          </a:t>
            </a:r>
            <a:r>
              <a:rPr kumimoji="1" lang="ko-KR" altLang="en-US" dirty="0">
                <a:solidFill>
                  <a:schemeClr val="tx1"/>
                </a:solidFill>
              </a:rPr>
              <a:t>까마귀  </a:t>
            </a:r>
            <a:r>
              <a:rPr kumimoji="1" lang="en-US" altLang="ko-KR" dirty="0" err="1">
                <a:solidFill>
                  <a:schemeClr val="tx1"/>
                </a:solidFill>
              </a:rPr>
              <a:t>KKamagwi</a:t>
            </a:r>
            <a:r>
              <a:rPr kumimoji="1" lang="ko-KR" altLang="en-US" dirty="0">
                <a:solidFill>
                  <a:schemeClr val="tx1"/>
                </a:solidFill>
              </a:rPr>
              <a:t>         오빠    </a:t>
            </a:r>
            <a:r>
              <a:rPr kumimoji="1" lang="en-US" altLang="ko-KR" dirty="0" err="1">
                <a:solidFill>
                  <a:schemeClr val="tx1"/>
                </a:solidFill>
              </a:rPr>
              <a:t>oppa</a:t>
            </a:r>
            <a:r>
              <a:rPr kumimoji="1" lang="ko-KR" altLang="en-US" dirty="0">
                <a:solidFill>
                  <a:schemeClr val="tx1"/>
                </a:solidFill>
              </a:rPr>
              <a:t> </a:t>
            </a:r>
            <a:r>
              <a:rPr kumimoji="1" lang="en-US" altLang="ko-KR" dirty="0">
                <a:solidFill>
                  <a:schemeClr val="tx1"/>
                </a:solidFill>
              </a:rPr>
              <a:t>      </a:t>
            </a:r>
          </a:p>
          <a:p>
            <a:pPr marL="0" indent="0">
              <a:buNone/>
            </a:pPr>
            <a:r>
              <a:rPr kumimoji="1" lang="en-US" altLang="ko-KR" dirty="0">
                <a:solidFill>
                  <a:schemeClr val="tx1"/>
                </a:solidFill>
              </a:rPr>
              <a:t>          </a:t>
            </a:r>
            <a:r>
              <a:rPr kumimoji="1" lang="ko-KR" altLang="en-US" dirty="0">
                <a:solidFill>
                  <a:schemeClr val="tx1"/>
                </a:solidFill>
              </a:rPr>
              <a:t>선생님  </a:t>
            </a:r>
            <a:r>
              <a:rPr kumimoji="1" lang="en-US" altLang="ko-KR" dirty="0" err="1">
                <a:solidFill>
                  <a:schemeClr val="tx1"/>
                </a:solidFill>
              </a:rPr>
              <a:t>seonsengnim</a:t>
            </a:r>
            <a:r>
              <a:rPr kumimoji="1" lang="en-US" altLang="ko-KR" dirty="0">
                <a:solidFill>
                  <a:schemeClr val="tx1"/>
                </a:solidFill>
              </a:rPr>
              <a:t>     </a:t>
            </a:r>
            <a:r>
              <a:rPr kumimoji="1" lang="ko-KR" altLang="en-US" dirty="0">
                <a:solidFill>
                  <a:schemeClr val="tx1"/>
                </a:solidFill>
              </a:rPr>
              <a:t>책상</a:t>
            </a:r>
            <a:r>
              <a:rPr kumimoji="1" lang="en-US" altLang="ko-KR" dirty="0">
                <a:solidFill>
                  <a:schemeClr val="tx1"/>
                </a:solidFill>
              </a:rPr>
              <a:t>    </a:t>
            </a:r>
            <a:r>
              <a:rPr kumimoji="1" lang="en-US" altLang="ko-KR" dirty="0" err="1">
                <a:solidFill>
                  <a:schemeClr val="tx1"/>
                </a:solidFill>
              </a:rPr>
              <a:t>cheksang</a:t>
            </a:r>
            <a:r>
              <a:rPr kumimoji="1" lang="en-US" altLang="ko-KR" dirty="0">
                <a:solidFill>
                  <a:schemeClr val="tx1"/>
                </a:solidFill>
              </a:rPr>
              <a:t>      </a:t>
            </a:r>
          </a:p>
          <a:p>
            <a:pPr marL="0" indent="0">
              <a:buNone/>
            </a:pPr>
            <a:endParaRPr kumimoji="1" lang="en-US" altLang="ko-KR" dirty="0">
              <a:solidFill>
                <a:schemeClr val="tx1"/>
              </a:solidFill>
            </a:endParaRPr>
          </a:p>
          <a:p>
            <a:pPr marL="0" indent="0">
              <a:buNone/>
            </a:pPr>
            <a:r>
              <a:rPr kumimoji="1" lang="ja-JP" altLang="en-US" dirty="0">
                <a:solidFill>
                  <a:schemeClr val="tx1"/>
                </a:solidFill>
              </a:rPr>
              <a:t>文字の発音をローマ字で表記する場合も正確に表記できない音があるため、限界があることを説明し、できるだけ自分が動画で見て覚えた音で文字を読むようにする。</a:t>
            </a:r>
            <a:endParaRPr kumimoji="1" lang="en-US" altLang="ja-JP" dirty="0">
              <a:solidFill>
                <a:schemeClr val="tx1"/>
              </a:solidFill>
            </a:endParaRPr>
          </a:p>
          <a:p>
            <a:pPr marL="0" indent="0">
              <a:buNone/>
            </a:pPr>
            <a:endParaRPr kumimoji="1" lang="ja-JP" altLang="en-US" dirty="0"/>
          </a:p>
        </p:txBody>
      </p:sp>
    </p:spTree>
    <p:extLst>
      <p:ext uri="{BB962C8B-B14F-4D97-AF65-F5344CB8AC3E}">
        <p14:creationId xmlns:p14="http://schemas.microsoft.com/office/powerpoint/2010/main" val="355328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2349618-E1FD-7BC4-C2DA-D8D4680091C8}"/>
              </a:ext>
            </a:extLst>
          </p:cNvPr>
          <p:cNvSpPr>
            <a:spLocks noGrp="1"/>
          </p:cNvSpPr>
          <p:nvPr>
            <p:ph type="title"/>
          </p:nvPr>
        </p:nvSpPr>
        <p:spPr/>
        <p:txBody>
          <a:bodyPr/>
          <a:lstStyle/>
          <a:p>
            <a:r>
              <a:rPr kumimoji="1" lang="en-US" altLang="ja-JP" sz="4800" dirty="0"/>
              <a:t>5.</a:t>
            </a:r>
            <a:r>
              <a:rPr kumimoji="1" lang="ja-JP" altLang="en-US" sz="4800" dirty="0"/>
              <a:t>テストで評価</a:t>
            </a:r>
          </a:p>
        </p:txBody>
      </p:sp>
      <p:sp>
        <p:nvSpPr>
          <p:cNvPr id="3" name="コンテンツ プレースホルダー 2">
            <a:extLst>
              <a:ext uri="{FF2B5EF4-FFF2-40B4-BE49-F238E27FC236}">
                <a16:creationId xmlns:a16="http://schemas.microsoft.com/office/drawing/2014/main" xmlns="" id="{8978700C-6762-0D98-5F4E-5D78856C400F}"/>
              </a:ext>
            </a:extLst>
          </p:cNvPr>
          <p:cNvSpPr>
            <a:spLocks noGrp="1"/>
          </p:cNvSpPr>
          <p:nvPr>
            <p:ph idx="1"/>
          </p:nvPr>
        </p:nvSpPr>
        <p:spPr>
          <a:xfrm>
            <a:off x="610986" y="1471353"/>
            <a:ext cx="10659110" cy="4962698"/>
          </a:xfrm>
        </p:spPr>
        <p:txBody>
          <a:bodyPr/>
          <a:lstStyle/>
          <a:p>
            <a:r>
              <a:rPr kumimoji="1" lang="ja-JP" altLang="en-US" dirty="0">
                <a:solidFill>
                  <a:schemeClr val="tx1"/>
                </a:solidFill>
              </a:rPr>
              <a:t>学期別授業時間が</a:t>
            </a:r>
            <a:r>
              <a:rPr kumimoji="1" lang="en-US" altLang="ja-JP" dirty="0">
                <a:solidFill>
                  <a:schemeClr val="tx1"/>
                </a:solidFill>
              </a:rPr>
              <a:t>15</a:t>
            </a:r>
            <a:r>
              <a:rPr kumimoji="1" lang="ja-JP" altLang="en-US" dirty="0">
                <a:solidFill>
                  <a:schemeClr val="tx1"/>
                </a:solidFill>
              </a:rPr>
              <a:t>回～</a:t>
            </a:r>
            <a:r>
              <a:rPr kumimoji="1" lang="en-US" altLang="ja-JP" dirty="0">
                <a:solidFill>
                  <a:schemeClr val="tx1"/>
                </a:solidFill>
              </a:rPr>
              <a:t>30</a:t>
            </a:r>
            <a:r>
              <a:rPr kumimoji="1" lang="ja-JP" altLang="en-US" dirty="0">
                <a:solidFill>
                  <a:schemeClr val="tx1"/>
                </a:solidFill>
              </a:rPr>
              <a:t>回</a:t>
            </a:r>
            <a:r>
              <a:rPr kumimoji="1" lang="en-US" altLang="ja-JP" dirty="0">
                <a:solidFill>
                  <a:schemeClr val="tx1"/>
                </a:solidFill>
              </a:rPr>
              <a:t>(90</a:t>
            </a:r>
            <a:r>
              <a:rPr kumimoji="1" lang="ja-JP" altLang="en-US" dirty="0">
                <a:solidFill>
                  <a:schemeClr val="tx1"/>
                </a:solidFill>
              </a:rPr>
              <a:t>分</a:t>
            </a:r>
            <a:r>
              <a:rPr kumimoji="1" lang="en-US" altLang="ja-JP" dirty="0">
                <a:solidFill>
                  <a:schemeClr val="tx1"/>
                </a:solidFill>
              </a:rPr>
              <a:t>)</a:t>
            </a:r>
            <a:r>
              <a:rPr kumimoji="1" lang="ja-JP" altLang="en-US" dirty="0">
                <a:solidFill>
                  <a:schemeClr val="tx1"/>
                </a:solidFill>
              </a:rPr>
              <a:t>の授業の場合、</a:t>
            </a:r>
            <a:r>
              <a:rPr kumimoji="1" lang="en-US" altLang="ja-JP" dirty="0">
                <a:solidFill>
                  <a:schemeClr val="tx1"/>
                </a:solidFill>
              </a:rPr>
              <a:t>7</a:t>
            </a:r>
            <a:r>
              <a:rPr kumimoji="1" lang="ja-JP" altLang="en-US" dirty="0">
                <a:solidFill>
                  <a:schemeClr val="tx1"/>
                </a:solidFill>
              </a:rPr>
              <a:t>回目か</a:t>
            </a:r>
            <a:r>
              <a:rPr kumimoji="1" lang="en-US" altLang="ja-JP" dirty="0">
                <a:solidFill>
                  <a:schemeClr val="tx1"/>
                </a:solidFill>
              </a:rPr>
              <a:t>8</a:t>
            </a:r>
            <a:r>
              <a:rPr kumimoji="1" lang="ja-JP" altLang="en-US" dirty="0">
                <a:solidFill>
                  <a:schemeClr val="tx1"/>
                </a:solidFill>
              </a:rPr>
              <a:t>回目頃にテストをする。</a:t>
            </a:r>
            <a:r>
              <a:rPr kumimoji="1" lang="en-US" altLang="ja-JP" dirty="0">
                <a:solidFill>
                  <a:schemeClr val="tx1"/>
                </a:solidFill>
              </a:rPr>
              <a:t>【</a:t>
            </a:r>
            <a:r>
              <a:rPr kumimoji="1" lang="ja-JP" altLang="en-US" dirty="0">
                <a:solidFill>
                  <a:schemeClr val="tx1"/>
                </a:solidFill>
              </a:rPr>
              <a:t>表２</a:t>
            </a:r>
            <a:r>
              <a:rPr kumimoji="1" lang="en-US" altLang="ja-JP" dirty="0">
                <a:solidFill>
                  <a:schemeClr val="tx1"/>
                </a:solidFill>
              </a:rPr>
              <a:t>】</a:t>
            </a:r>
            <a:r>
              <a:rPr kumimoji="1" lang="ja-JP" altLang="en-US" dirty="0">
                <a:solidFill>
                  <a:schemeClr val="tx1"/>
                </a:solidFill>
              </a:rPr>
              <a:t>のテスト用紙を活用</a:t>
            </a:r>
            <a:endParaRPr kumimoji="1" lang="en-US" altLang="ko-KR" dirty="0">
              <a:solidFill>
                <a:schemeClr val="tx1"/>
              </a:solidFill>
            </a:endParaRPr>
          </a:p>
          <a:p>
            <a:r>
              <a:rPr kumimoji="1" lang="ja-JP" altLang="en-US" dirty="0">
                <a:solidFill>
                  <a:schemeClr val="tx1"/>
                </a:solidFill>
              </a:rPr>
              <a:t>その前に</a:t>
            </a:r>
            <a:r>
              <a:rPr kumimoji="1" lang="en-US" altLang="ja-JP" dirty="0">
                <a:solidFill>
                  <a:schemeClr val="tx1"/>
                </a:solidFill>
              </a:rPr>
              <a:t>2</a:t>
            </a:r>
            <a:r>
              <a:rPr kumimoji="1" lang="ja-JP" altLang="en-US" dirty="0">
                <a:solidFill>
                  <a:schemeClr val="tx1"/>
                </a:solidFill>
              </a:rPr>
              <a:t>～</a:t>
            </a:r>
            <a:r>
              <a:rPr kumimoji="1" lang="en-US" altLang="ja-JP" dirty="0">
                <a:solidFill>
                  <a:schemeClr val="tx1"/>
                </a:solidFill>
              </a:rPr>
              <a:t>3</a:t>
            </a:r>
            <a:r>
              <a:rPr kumimoji="1" lang="ja-JP" altLang="en-US" dirty="0">
                <a:solidFill>
                  <a:schemeClr val="tx1"/>
                </a:solidFill>
              </a:rPr>
              <a:t>回小テストを実施する。→</a:t>
            </a:r>
            <a:r>
              <a:rPr kumimoji="1" lang="en-US" altLang="ja-JP" dirty="0">
                <a:solidFill>
                  <a:schemeClr val="tx1"/>
                </a:solidFill>
              </a:rPr>
              <a:t>【</a:t>
            </a:r>
            <a:r>
              <a:rPr kumimoji="1" lang="ja-JP" altLang="en-US" dirty="0">
                <a:solidFill>
                  <a:schemeClr val="tx1"/>
                </a:solidFill>
              </a:rPr>
              <a:t>表２</a:t>
            </a:r>
            <a:r>
              <a:rPr kumimoji="1" lang="en-US" altLang="ja-JP" dirty="0">
                <a:solidFill>
                  <a:schemeClr val="tx1"/>
                </a:solidFill>
              </a:rPr>
              <a:t>】</a:t>
            </a:r>
            <a:r>
              <a:rPr kumimoji="1" lang="ja-JP" altLang="en-US" dirty="0">
                <a:solidFill>
                  <a:schemeClr val="tx1"/>
                </a:solidFill>
              </a:rPr>
              <a:t>のテスト用紙を活用</a:t>
            </a:r>
            <a:endParaRPr kumimoji="1" lang="en-US" altLang="ko-KR" dirty="0">
              <a:solidFill>
                <a:schemeClr val="tx1"/>
              </a:solidFill>
            </a:endParaRPr>
          </a:p>
          <a:p>
            <a:pPr marL="0" indent="0">
              <a:buNone/>
            </a:pPr>
            <a:r>
              <a:rPr kumimoji="1" lang="ja-JP" altLang="en-US" dirty="0">
                <a:solidFill>
                  <a:schemeClr val="tx1"/>
                </a:solidFill>
              </a:rPr>
              <a:t>　１、基本母音と基本子音まで</a:t>
            </a:r>
            <a:r>
              <a:rPr kumimoji="1" lang="en-US" altLang="ja-JP" dirty="0">
                <a:solidFill>
                  <a:schemeClr val="tx1"/>
                </a:solidFill>
              </a:rPr>
              <a:t>(24</a:t>
            </a:r>
            <a:r>
              <a:rPr kumimoji="1" lang="ja-JP" altLang="en-US" dirty="0">
                <a:solidFill>
                  <a:schemeClr val="tx1"/>
                </a:solidFill>
              </a:rPr>
              <a:t>点</a:t>
            </a:r>
            <a:r>
              <a:rPr kumimoji="1" lang="en-US" altLang="ja-JP" dirty="0">
                <a:solidFill>
                  <a:schemeClr val="tx1"/>
                </a:solidFill>
              </a:rPr>
              <a:t>)</a:t>
            </a:r>
          </a:p>
          <a:p>
            <a:pPr marL="0" indent="0">
              <a:buNone/>
            </a:pPr>
            <a:r>
              <a:rPr kumimoji="1" lang="ja-JP" altLang="en-US" dirty="0">
                <a:solidFill>
                  <a:schemeClr val="tx1"/>
                </a:solidFill>
              </a:rPr>
              <a:t>　２、基本母音と基本子音、二重母音まで</a:t>
            </a:r>
            <a:r>
              <a:rPr kumimoji="1" lang="en-US" altLang="ja-JP" dirty="0">
                <a:solidFill>
                  <a:schemeClr val="tx1"/>
                </a:solidFill>
              </a:rPr>
              <a:t>(35</a:t>
            </a:r>
            <a:r>
              <a:rPr kumimoji="1" lang="ja-JP" altLang="en-US" dirty="0">
                <a:solidFill>
                  <a:schemeClr val="tx1"/>
                </a:solidFill>
              </a:rPr>
              <a:t>点</a:t>
            </a:r>
            <a:r>
              <a:rPr kumimoji="1" lang="en-US" altLang="ja-JP" dirty="0">
                <a:solidFill>
                  <a:schemeClr val="tx1"/>
                </a:solidFill>
              </a:rPr>
              <a:t>)</a:t>
            </a:r>
          </a:p>
          <a:p>
            <a:pPr marL="0" indent="0">
              <a:buNone/>
            </a:pPr>
            <a:r>
              <a:rPr kumimoji="1" lang="ja-JP" altLang="en-US" dirty="0">
                <a:solidFill>
                  <a:schemeClr val="tx1"/>
                </a:solidFill>
              </a:rPr>
              <a:t>　３、基本母音と基本子音、二重母音、農音、パッチムまで</a:t>
            </a:r>
            <a:r>
              <a:rPr kumimoji="1" lang="en-US" altLang="ja-JP" dirty="0">
                <a:solidFill>
                  <a:schemeClr val="tx1"/>
                </a:solidFill>
              </a:rPr>
              <a:t>(47</a:t>
            </a:r>
            <a:r>
              <a:rPr kumimoji="1" lang="ja-JP" altLang="en-US" dirty="0">
                <a:solidFill>
                  <a:schemeClr val="tx1"/>
                </a:solidFill>
              </a:rPr>
              <a:t>点</a:t>
            </a:r>
            <a:r>
              <a:rPr kumimoji="1" lang="en-US" altLang="ja-JP" dirty="0">
                <a:solidFill>
                  <a:schemeClr val="tx1"/>
                </a:solidFill>
              </a:rPr>
              <a:t>)</a:t>
            </a:r>
          </a:p>
          <a:p>
            <a:pPr marL="0" indent="0">
              <a:buNone/>
            </a:pPr>
            <a:r>
              <a:rPr kumimoji="1" lang="ja-JP" altLang="en-US" dirty="0">
                <a:solidFill>
                  <a:schemeClr val="tx1"/>
                </a:solidFill>
              </a:rPr>
              <a:t>→</a:t>
            </a:r>
            <a:r>
              <a:rPr kumimoji="1" lang="ja-JP" altLang="en-US" sz="1900" dirty="0">
                <a:solidFill>
                  <a:schemeClr val="tx1"/>
                </a:solidFill>
              </a:rPr>
              <a:t>その都度フィードバックをすれば学習者が自然に覚えることができるので効果的である。</a:t>
            </a:r>
            <a:endParaRPr kumimoji="1" lang="en-US" altLang="ja-JP" sz="1900" dirty="0">
              <a:solidFill>
                <a:schemeClr val="tx1"/>
              </a:solidFill>
            </a:endParaRPr>
          </a:p>
          <a:p>
            <a:pPr marL="0" indent="0">
              <a:buNone/>
            </a:pPr>
            <a:r>
              <a:rPr kumimoji="1" lang="ja-JP" altLang="en-US" dirty="0">
                <a:solidFill>
                  <a:schemeClr val="tx1"/>
                </a:solidFill>
              </a:rPr>
              <a:t>　</a:t>
            </a:r>
            <a:r>
              <a:rPr kumimoji="1" lang="en-US" altLang="ja-JP" dirty="0">
                <a:solidFill>
                  <a:schemeClr val="tx1"/>
                </a:solidFill>
              </a:rPr>
              <a:t>【</a:t>
            </a:r>
            <a:r>
              <a:rPr kumimoji="1" lang="ja-JP" altLang="en-US" dirty="0">
                <a:solidFill>
                  <a:schemeClr val="tx1"/>
                </a:solidFill>
              </a:rPr>
              <a:t>表４</a:t>
            </a:r>
            <a:r>
              <a:rPr kumimoji="1" lang="en-US" altLang="ja-JP" dirty="0">
                <a:solidFill>
                  <a:schemeClr val="tx1"/>
                </a:solidFill>
              </a:rPr>
              <a:t>】</a:t>
            </a:r>
            <a:r>
              <a:rPr kumimoji="1" lang="ja-JP" altLang="en-US" dirty="0">
                <a:solidFill>
                  <a:schemeClr val="tx1"/>
                </a:solidFill>
              </a:rPr>
              <a:t>と</a:t>
            </a:r>
            <a:r>
              <a:rPr kumimoji="1" lang="en-US" altLang="ja-JP" dirty="0">
                <a:solidFill>
                  <a:schemeClr val="tx1"/>
                </a:solidFill>
              </a:rPr>
              <a:t>【</a:t>
            </a:r>
            <a:r>
              <a:rPr kumimoji="1" lang="ja-JP" altLang="en-US" dirty="0">
                <a:solidFill>
                  <a:schemeClr val="tx1"/>
                </a:solidFill>
              </a:rPr>
              <a:t>表</a:t>
            </a:r>
            <a:r>
              <a:rPr kumimoji="1" lang="en-US" altLang="ja-JP" dirty="0">
                <a:solidFill>
                  <a:schemeClr val="tx1"/>
                </a:solidFill>
              </a:rPr>
              <a:t>5】</a:t>
            </a:r>
            <a:r>
              <a:rPr kumimoji="1" lang="ja-JP" altLang="en-US" dirty="0">
                <a:solidFill>
                  <a:schemeClr val="tx1"/>
                </a:solidFill>
              </a:rPr>
              <a:t>はそのテストの例</a:t>
            </a:r>
            <a:endParaRPr kumimoji="1" lang="en-US" altLang="ko-KR" dirty="0">
              <a:solidFill>
                <a:schemeClr val="tx1"/>
              </a:solidFill>
            </a:endParaRPr>
          </a:p>
          <a:p>
            <a:r>
              <a:rPr kumimoji="1" lang="ja-JP" altLang="en-US" dirty="0">
                <a:solidFill>
                  <a:schemeClr val="tx1"/>
                </a:solidFill>
              </a:rPr>
              <a:t>テストが悪くなかったが、それでも読めない学習者には宿題としてハングルローマ字表記の内容を</a:t>
            </a:r>
            <a:r>
              <a:rPr kumimoji="1" lang="en-US" altLang="ja-JP" dirty="0">
                <a:solidFill>
                  <a:schemeClr val="tx1"/>
                </a:solidFill>
              </a:rPr>
              <a:t>20</a:t>
            </a:r>
            <a:r>
              <a:rPr kumimoji="1" lang="ja-JP" altLang="en-US" dirty="0">
                <a:solidFill>
                  <a:schemeClr val="tx1"/>
                </a:solidFill>
              </a:rPr>
              <a:t>回～</a:t>
            </a:r>
            <a:r>
              <a:rPr kumimoji="1" lang="en-US" altLang="ja-JP" dirty="0">
                <a:solidFill>
                  <a:schemeClr val="tx1"/>
                </a:solidFill>
              </a:rPr>
              <a:t>30</a:t>
            </a:r>
            <a:r>
              <a:rPr kumimoji="1" lang="ja-JP" altLang="en-US" dirty="0">
                <a:solidFill>
                  <a:schemeClr val="tx1"/>
                </a:solidFill>
              </a:rPr>
              <a:t>回ほど書いて提出させ、もう一度テストを受けさせる。</a:t>
            </a:r>
            <a:endParaRPr kumimoji="1" lang="en-US" altLang="ko-KR" dirty="0">
              <a:solidFill>
                <a:schemeClr val="tx1"/>
              </a:solidFill>
            </a:endParaRPr>
          </a:p>
        </p:txBody>
      </p:sp>
    </p:spTree>
    <p:extLst>
      <p:ext uri="{BB962C8B-B14F-4D97-AF65-F5344CB8AC3E}">
        <p14:creationId xmlns:p14="http://schemas.microsoft.com/office/powerpoint/2010/main" val="391804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xmlns="" id="{2AAC44F3-34E0-AF1B-C3F6-463EA83DA009}"/>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399011"/>
            <a:ext cx="4905895" cy="5968538"/>
          </a:xfrm>
        </p:spPr>
      </p:pic>
      <p:pic>
        <p:nvPicPr>
          <p:cNvPr id="8" name="コンテンツ プレースホルダー 7">
            <a:extLst>
              <a:ext uri="{FF2B5EF4-FFF2-40B4-BE49-F238E27FC236}">
                <a16:creationId xmlns:a16="http://schemas.microsoft.com/office/drawing/2014/main" xmlns="" id="{F2F96506-3AF0-2DCE-36A7-00369F9DC1B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74722" y="398463"/>
            <a:ext cx="4905895" cy="5968538"/>
          </a:xfrm>
        </p:spPr>
      </p:pic>
    </p:spTree>
    <p:extLst>
      <p:ext uri="{BB962C8B-B14F-4D97-AF65-F5344CB8AC3E}">
        <p14:creationId xmlns:p14="http://schemas.microsoft.com/office/powerpoint/2010/main" val="234024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8FEC99E-A894-7801-B11D-8281C93DE711}"/>
              </a:ext>
            </a:extLst>
          </p:cNvPr>
          <p:cNvSpPr>
            <a:spLocks noGrp="1"/>
          </p:cNvSpPr>
          <p:nvPr>
            <p:ph type="title"/>
          </p:nvPr>
        </p:nvSpPr>
        <p:spPr>
          <a:xfrm>
            <a:off x="594911" y="365125"/>
            <a:ext cx="11259237" cy="1111135"/>
          </a:xfrm>
        </p:spPr>
        <p:txBody>
          <a:bodyPr/>
          <a:lstStyle/>
          <a:p>
            <a:r>
              <a:rPr kumimoji="1" lang="ja-JP" altLang="en-US" sz="4400" dirty="0"/>
              <a:t>ハングルの字母と発音の教育方案</a:t>
            </a:r>
            <a:r>
              <a:rPr kumimoji="1" lang="en-US" altLang="ja-JP" sz="2400" dirty="0"/>
              <a:t>(</a:t>
            </a:r>
            <a:r>
              <a:rPr kumimoji="1" lang="ja-JP" altLang="en-US" sz="2400" dirty="0"/>
              <a:t>発表順序</a:t>
            </a:r>
            <a:r>
              <a:rPr kumimoji="1" lang="en-US" altLang="ja-JP" sz="2400" dirty="0"/>
              <a:t>)</a:t>
            </a:r>
            <a:endParaRPr kumimoji="1" lang="ja-JP" altLang="en-US" sz="2400" dirty="0"/>
          </a:p>
        </p:txBody>
      </p:sp>
      <p:sp>
        <p:nvSpPr>
          <p:cNvPr id="3" name="コンテンツ プレースホルダー 2">
            <a:extLst>
              <a:ext uri="{FF2B5EF4-FFF2-40B4-BE49-F238E27FC236}">
                <a16:creationId xmlns:a16="http://schemas.microsoft.com/office/drawing/2014/main" xmlns="" id="{C7CEF327-088D-00BB-724E-C85F89E9CC45}"/>
              </a:ext>
            </a:extLst>
          </p:cNvPr>
          <p:cNvSpPr>
            <a:spLocks noGrp="1"/>
          </p:cNvSpPr>
          <p:nvPr>
            <p:ph idx="1"/>
          </p:nvPr>
        </p:nvSpPr>
        <p:spPr>
          <a:xfrm>
            <a:off x="594911" y="1476260"/>
            <a:ext cx="11259237" cy="5016615"/>
          </a:xfrm>
        </p:spPr>
        <p:txBody>
          <a:bodyPr/>
          <a:lstStyle/>
          <a:p>
            <a:r>
              <a:rPr kumimoji="1" lang="ja-JP" altLang="en-US" dirty="0"/>
              <a:t>１．</a:t>
            </a:r>
            <a:r>
              <a:rPr kumimoji="1" lang="ja-JP" altLang="en-US" dirty="0">
                <a:solidFill>
                  <a:srgbClr val="0070C0"/>
                </a:solidFill>
              </a:rPr>
              <a:t>学習者に明確な目標提示→</a:t>
            </a:r>
            <a:r>
              <a:rPr kumimoji="1" lang="ja-JP" altLang="en-US" dirty="0">
                <a:solidFill>
                  <a:schemeClr val="tx1"/>
                </a:solidFill>
              </a:rPr>
              <a:t>ハングルが読めるようになるために、基本的に覚えなければならないものを</a:t>
            </a:r>
            <a:r>
              <a:rPr kumimoji="1" lang="en-US" altLang="ja-JP" dirty="0">
                <a:solidFill>
                  <a:schemeClr val="tx1"/>
                </a:solidFill>
              </a:rPr>
              <a:t>【</a:t>
            </a:r>
            <a:r>
              <a:rPr kumimoji="1" lang="ja-JP" altLang="en-US" dirty="0">
                <a:solidFill>
                  <a:schemeClr val="tx1"/>
                </a:solidFill>
              </a:rPr>
              <a:t>表</a:t>
            </a:r>
            <a:r>
              <a:rPr kumimoji="1" lang="en-US" altLang="ja-JP" dirty="0">
                <a:solidFill>
                  <a:schemeClr val="tx1"/>
                </a:solidFill>
              </a:rPr>
              <a:t>1】</a:t>
            </a:r>
            <a:r>
              <a:rPr kumimoji="1" lang="ja-JP" altLang="en-US" dirty="0">
                <a:solidFill>
                  <a:schemeClr val="tx1"/>
                </a:solidFill>
              </a:rPr>
              <a:t>のように提示。基本母音や基本子音などの字母とその発音を覚えることを</a:t>
            </a:r>
            <a:r>
              <a:rPr kumimoji="1" lang="ja-JP" altLang="en-US" dirty="0">
                <a:solidFill>
                  <a:srgbClr val="FF0000"/>
                </a:solidFill>
              </a:rPr>
              <a:t>ミッション</a:t>
            </a:r>
            <a:r>
              <a:rPr kumimoji="1" lang="en-US" altLang="ja-JP" dirty="0">
                <a:solidFill>
                  <a:srgbClr val="FF0000"/>
                </a:solidFill>
              </a:rPr>
              <a:t>(mission)</a:t>
            </a:r>
            <a:r>
              <a:rPr kumimoji="1" lang="ja-JP" altLang="en-US" dirty="0">
                <a:solidFill>
                  <a:schemeClr val="tx1"/>
                </a:solidFill>
              </a:rPr>
              <a:t>として提示。</a:t>
            </a:r>
            <a:endParaRPr kumimoji="1" lang="en-US" altLang="ja-JP" dirty="0">
              <a:solidFill>
                <a:schemeClr val="tx1"/>
              </a:solidFill>
            </a:endParaRPr>
          </a:p>
          <a:p>
            <a:r>
              <a:rPr kumimoji="1" lang="ja-JP" altLang="en-US" dirty="0"/>
              <a:t>２．</a:t>
            </a:r>
            <a:r>
              <a:rPr kumimoji="1" lang="ja-JP" altLang="en-US" dirty="0">
                <a:solidFill>
                  <a:srgbClr val="0070C0"/>
                </a:solidFill>
              </a:rPr>
              <a:t>動画（</a:t>
            </a:r>
            <a:r>
              <a:rPr kumimoji="1" lang="en-US" altLang="ja-JP" dirty="0" err="1">
                <a:solidFill>
                  <a:srgbClr val="0070C0"/>
                </a:solidFill>
              </a:rPr>
              <a:t>youtube</a:t>
            </a:r>
            <a:r>
              <a:rPr kumimoji="1" lang="ja-JP" altLang="en-US" dirty="0">
                <a:solidFill>
                  <a:srgbClr val="0070C0"/>
                </a:solidFill>
              </a:rPr>
              <a:t>）を見せる。→</a:t>
            </a:r>
            <a:r>
              <a:rPr kumimoji="1" lang="ja-JP" altLang="en-US" dirty="0">
                <a:solidFill>
                  <a:schemeClr val="tx1"/>
                </a:solidFill>
              </a:rPr>
              <a:t>自然にハングルの字母と発音に触れさせる。　　　　　　ハングルの「基本母音」「基本子音」「二重母音」「濃音」「パッチム」の入った単語にメロディーを付けて作った動画を</a:t>
            </a:r>
            <a:r>
              <a:rPr kumimoji="1" lang="en-US" altLang="ja-JP" dirty="0">
                <a:solidFill>
                  <a:schemeClr val="tx1"/>
                </a:solidFill>
              </a:rPr>
              <a:t>2</a:t>
            </a:r>
            <a:r>
              <a:rPr kumimoji="1" lang="ja-JP" altLang="en-US" dirty="0">
                <a:solidFill>
                  <a:schemeClr val="tx1"/>
                </a:solidFill>
              </a:rPr>
              <a:t>～</a:t>
            </a:r>
            <a:r>
              <a:rPr kumimoji="1" lang="en-US" altLang="ja-JP" dirty="0">
                <a:solidFill>
                  <a:schemeClr val="tx1"/>
                </a:solidFill>
              </a:rPr>
              <a:t>3</a:t>
            </a:r>
            <a:r>
              <a:rPr kumimoji="1" lang="ja-JP" altLang="en-US" dirty="0">
                <a:solidFill>
                  <a:schemeClr val="tx1"/>
                </a:solidFill>
              </a:rPr>
              <a:t>回見た後、発音させる。</a:t>
            </a:r>
            <a:endParaRPr kumimoji="1" lang="en-US" altLang="ja-JP" dirty="0">
              <a:solidFill>
                <a:schemeClr val="tx1"/>
              </a:solidFill>
            </a:endParaRPr>
          </a:p>
          <a:p>
            <a:r>
              <a:rPr kumimoji="1" lang="ja-JP" altLang="en-US" dirty="0"/>
              <a:t>３．</a:t>
            </a:r>
            <a:r>
              <a:rPr kumimoji="1" lang="ja-JP" altLang="en-US" dirty="0">
                <a:solidFill>
                  <a:srgbClr val="0070C0"/>
                </a:solidFill>
              </a:rPr>
              <a:t>ハングルの字母の音価を提示→</a:t>
            </a:r>
            <a:r>
              <a:rPr kumimoji="1" lang="ja-JP" altLang="en-US" dirty="0">
                <a:solidFill>
                  <a:schemeClr val="tx1"/>
                </a:solidFill>
              </a:rPr>
              <a:t>補助手段として提示。</a:t>
            </a:r>
            <a:r>
              <a:rPr kumimoji="1" lang="en-US" altLang="ja-JP" dirty="0">
                <a:solidFill>
                  <a:schemeClr val="tx1"/>
                </a:solidFill>
              </a:rPr>
              <a:t>【</a:t>
            </a:r>
            <a:r>
              <a:rPr kumimoji="1" lang="ja-JP" altLang="en-US" dirty="0">
                <a:solidFill>
                  <a:schemeClr val="tx1"/>
                </a:solidFill>
              </a:rPr>
              <a:t>表３</a:t>
            </a:r>
            <a:r>
              <a:rPr kumimoji="1" lang="en-US" altLang="ja-JP" dirty="0">
                <a:solidFill>
                  <a:schemeClr val="tx1"/>
                </a:solidFill>
              </a:rPr>
              <a:t>】</a:t>
            </a:r>
            <a:r>
              <a:rPr kumimoji="1" lang="ja-JP" altLang="en-US" dirty="0">
                <a:solidFill>
                  <a:schemeClr val="tx1"/>
                </a:solidFill>
              </a:rPr>
              <a:t>のようにローマ字、音声記号、日本語での表記をいっしょに提示するが、組み合わせの便利さを考慮して、なるべくローマ字で覚えるように勧める。</a:t>
            </a:r>
            <a:endParaRPr kumimoji="1" lang="en-US" altLang="ja-JP" dirty="0">
              <a:solidFill>
                <a:schemeClr val="tx1"/>
              </a:solidFill>
            </a:endParaRPr>
          </a:p>
          <a:p>
            <a:r>
              <a:rPr kumimoji="1" lang="ja-JP" altLang="en-US" dirty="0"/>
              <a:t>４．</a:t>
            </a:r>
            <a:r>
              <a:rPr kumimoji="1" lang="ja-JP" altLang="en-US" dirty="0">
                <a:solidFill>
                  <a:srgbClr val="0070C0"/>
                </a:solidFill>
              </a:rPr>
              <a:t>読む練習→</a:t>
            </a:r>
            <a:r>
              <a:rPr kumimoji="1" lang="ja-JP" altLang="en-US" dirty="0">
                <a:solidFill>
                  <a:schemeClr val="tx1"/>
                </a:solidFill>
              </a:rPr>
              <a:t>学習目標の字母が入っている単語をしっかりと読めるか練習する。</a:t>
            </a:r>
            <a:endParaRPr kumimoji="1" lang="en-US" altLang="ja-JP" dirty="0">
              <a:solidFill>
                <a:schemeClr val="tx1"/>
              </a:solidFill>
            </a:endParaRPr>
          </a:p>
          <a:p>
            <a:r>
              <a:rPr kumimoji="1" lang="ja-JP" altLang="en-US" dirty="0"/>
              <a:t>５．</a:t>
            </a:r>
            <a:r>
              <a:rPr kumimoji="1" lang="ja-JP" altLang="en-US" dirty="0">
                <a:solidFill>
                  <a:srgbClr val="0070C0"/>
                </a:solidFill>
              </a:rPr>
              <a:t>テストで評価→</a:t>
            </a:r>
            <a:r>
              <a:rPr kumimoji="1" lang="ja-JP" altLang="en-US" dirty="0">
                <a:solidFill>
                  <a:schemeClr val="tx1"/>
                </a:solidFill>
              </a:rPr>
              <a:t>ハングルのローマ字表記のテスト</a:t>
            </a:r>
            <a:r>
              <a:rPr kumimoji="1" lang="en-US" altLang="ja-JP" dirty="0">
                <a:solidFill>
                  <a:schemeClr val="tx1"/>
                </a:solidFill>
              </a:rPr>
              <a:t>(【</a:t>
            </a:r>
            <a:r>
              <a:rPr kumimoji="1" lang="ja-JP" altLang="en-US" dirty="0">
                <a:solidFill>
                  <a:schemeClr val="tx1"/>
                </a:solidFill>
              </a:rPr>
              <a:t>表２</a:t>
            </a:r>
            <a:r>
              <a:rPr kumimoji="1" lang="en-US" altLang="ja-JP" dirty="0">
                <a:solidFill>
                  <a:schemeClr val="tx1"/>
                </a:solidFill>
              </a:rPr>
              <a:t>】)</a:t>
            </a:r>
            <a:r>
              <a:rPr kumimoji="1" lang="ja-JP" altLang="en-US" dirty="0">
                <a:solidFill>
                  <a:schemeClr val="tx1"/>
                </a:solidFill>
              </a:rPr>
              <a:t>を通して学習者がそれぞれの字母とその発音を覚えているかを確認する。</a:t>
            </a:r>
          </a:p>
        </p:txBody>
      </p:sp>
    </p:spTree>
    <p:extLst>
      <p:ext uri="{BB962C8B-B14F-4D97-AF65-F5344CB8AC3E}">
        <p14:creationId xmlns:p14="http://schemas.microsoft.com/office/powerpoint/2010/main" val="346491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xmlns="" id="{90382189-3FBE-035A-C503-836834F153C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65266" y="216131"/>
            <a:ext cx="5215776" cy="6448830"/>
          </a:xfrm>
        </p:spPr>
      </p:pic>
      <p:pic>
        <p:nvPicPr>
          <p:cNvPr id="7" name="図 6">
            <a:extLst>
              <a:ext uri="{FF2B5EF4-FFF2-40B4-BE49-F238E27FC236}">
                <a16:creationId xmlns:a16="http://schemas.microsoft.com/office/drawing/2014/main" xmlns="" id="{3BAE7C5C-CF07-6ECE-8404-630F0A86C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16130"/>
            <a:ext cx="4988560" cy="6367549"/>
          </a:xfrm>
          <a:prstGeom prst="rect">
            <a:avLst/>
          </a:prstGeom>
        </p:spPr>
      </p:pic>
    </p:spTree>
    <p:extLst>
      <p:ext uri="{BB962C8B-B14F-4D97-AF65-F5344CB8AC3E}">
        <p14:creationId xmlns:p14="http://schemas.microsoft.com/office/powerpoint/2010/main" val="126082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2B97E12-B79C-1228-CADC-7691A614A888}"/>
              </a:ext>
            </a:extLst>
          </p:cNvPr>
          <p:cNvSpPr>
            <a:spLocks noGrp="1"/>
          </p:cNvSpPr>
          <p:nvPr>
            <p:ph type="title"/>
          </p:nvPr>
        </p:nvSpPr>
        <p:spPr/>
        <p:txBody>
          <a:bodyPr/>
          <a:lstStyle/>
          <a:p>
            <a:r>
              <a:rPr kumimoji="1" lang="ja-JP" altLang="en-US" dirty="0"/>
              <a:t>１．学習者に明確な目標提示</a:t>
            </a:r>
          </a:p>
        </p:txBody>
      </p:sp>
      <p:sp>
        <p:nvSpPr>
          <p:cNvPr id="4" name="コンテンツ プレースホルダー 3">
            <a:extLst>
              <a:ext uri="{FF2B5EF4-FFF2-40B4-BE49-F238E27FC236}">
                <a16:creationId xmlns:a16="http://schemas.microsoft.com/office/drawing/2014/main" xmlns="" id="{1B53A541-D8BE-525A-20C6-B261BE3A47D3}"/>
              </a:ext>
            </a:extLst>
          </p:cNvPr>
          <p:cNvSpPr>
            <a:spLocks noGrp="1"/>
          </p:cNvSpPr>
          <p:nvPr>
            <p:ph sz="half" idx="2"/>
          </p:nvPr>
        </p:nvSpPr>
        <p:spPr>
          <a:xfrm>
            <a:off x="947451" y="1825625"/>
            <a:ext cx="10406349" cy="4351338"/>
          </a:xfrm>
        </p:spPr>
        <p:txBody>
          <a:bodyPr/>
          <a:lstStyle/>
          <a:p>
            <a:r>
              <a:rPr kumimoji="1" lang="ja-JP" altLang="en-US" sz="2400" dirty="0">
                <a:solidFill>
                  <a:schemeClr val="tx1"/>
                </a:solidFill>
              </a:rPr>
              <a:t>事前に学習者に</a:t>
            </a:r>
            <a:r>
              <a:rPr kumimoji="1" lang="en-US" altLang="ja-JP" sz="2400" dirty="0">
                <a:solidFill>
                  <a:schemeClr val="tx1"/>
                </a:solidFill>
              </a:rPr>
              <a:t>【</a:t>
            </a:r>
            <a:r>
              <a:rPr kumimoji="1" lang="ja-JP" altLang="en-US" sz="2400" dirty="0">
                <a:solidFill>
                  <a:schemeClr val="tx1"/>
                </a:solidFill>
              </a:rPr>
              <a:t>表</a:t>
            </a:r>
            <a:r>
              <a:rPr kumimoji="1" lang="en-US" altLang="ja-JP" sz="2400" dirty="0">
                <a:solidFill>
                  <a:schemeClr val="tx1"/>
                </a:solidFill>
              </a:rPr>
              <a:t>1】</a:t>
            </a:r>
            <a:r>
              <a:rPr kumimoji="1" lang="ja-JP" altLang="en-US" sz="2400" dirty="0">
                <a:solidFill>
                  <a:schemeClr val="tx1"/>
                </a:solidFill>
              </a:rPr>
              <a:t>と</a:t>
            </a:r>
            <a:r>
              <a:rPr kumimoji="1" lang="en-US" altLang="ja-JP" sz="2400" dirty="0">
                <a:solidFill>
                  <a:schemeClr val="tx1"/>
                </a:solidFill>
              </a:rPr>
              <a:t>【</a:t>
            </a:r>
            <a:r>
              <a:rPr kumimoji="1" lang="ja-JP" altLang="en-US" sz="2400" dirty="0">
                <a:solidFill>
                  <a:schemeClr val="tx1"/>
                </a:solidFill>
              </a:rPr>
              <a:t>表</a:t>
            </a:r>
            <a:r>
              <a:rPr kumimoji="1" lang="en-US" altLang="ja-JP" sz="2400" dirty="0">
                <a:solidFill>
                  <a:schemeClr val="tx1"/>
                </a:solidFill>
              </a:rPr>
              <a:t>2】</a:t>
            </a:r>
            <a:r>
              <a:rPr kumimoji="1" lang="ja-JP" altLang="en-US" sz="2400" dirty="0">
                <a:solidFill>
                  <a:schemeClr val="tx1"/>
                </a:solidFill>
              </a:rPr>
              <a:t>を配布する。</a:t>
            </a:r>
            <a:r>
              <a:rPr kumimoji="1" lang="en-US" altLang="ja-JP" sz="2400" dirty="0"/>
              <a:t> </a:t>
            </a:r>
            <a:r>
              <a:rPr kumimoji="1" lang="en-US" altLang="ja-JP" sz="2400" dirty="0">
                <a:solidFill>
                  <a:schemeClr val="tx1"/>
                </a:solidFill>
              </a:rPr>
              <a:t>【</a:t>
            </a:r>
            <a:r>
              <a:rPr kumimoji="1" lang="ja-JP" altLang="en-US" sz="2400" dirty="0">
                <a:solidFill>
                  <a:schemeClr val="tx1"/>
                </a:solidFill>
              </a:rPr>
              <a:t>表</a:t>
            </a:r>
            <a:r>
              <a:rPr kumimoji="1" lang="en-US" altLang="ja-JP" sz="2400" dirty="0">
                <a:solidFill>
                  <a:schemeClr val="tx1"/>
                </a:solidFill>
              </a:rPr>
              <a:t>1】</a:t>
            </a:r>
            <a:r>
              <a:rPr kumimoji="1" lang="ja-JP" altLang="en-US" sz="2400" dirty="0">
                <a:solidFill>
                  <a:schemeClr val="tx1"/>
                </a:solidFill>
              </a:rPr>
              <a:t>を見ながらハングルの字母を</a:t>
            </a:r>
            <a:r>
              <a:rPr kumimoji="1" lang="en-US" altLang="ja-JP" sz="2400" dirty="0">
                <a:solidFill>
                  <a:schemeClr val="tx1"/>
                </a:solidFill>
              </a:rPr>
              <a:t>5</a:t>
            </a:r>
            <a:r>
              <a:rPr kumimoji="1" lang="ja-JP" altLang="en-US" sz="2400" dirty="0">
                <a:solidFill>
                  <a:schemeClr val="tx1"/>
                </a:solidFill>
              </a:rPr>
              <a:t>つ</a:t>
            </a:r>
            <a:r>
              <a:rPr kumimoji="1" lang="en-US" altLang="ja-JP" sz="2400" dirty="0">
                <a:solidFill>
                  <a:schemeClr val="tx1"/>
                </a:solidFill>
              </a:rPr>
              <a:t>(</a:t>
            </a:r>
            <a:r>
              <a:rPr kumimoji="1" lang="ja-JP" altLang="en-US" sz="2400" dirty="0">
                <a:solidFill>
                  <a:schemeClr val="tx1"/>
                </a:solidFill>
              </a:rPr>
              <a:t>基本母音、基本子音、二重母音、農音、パッチム</a:t>
            </a:r>
            <a:r>
              <a:rPr kumimoji="1" lang="en-US" altLang="ja-JP" sz="2400" dirty="0">
                <a:solidFill>
                  <a:schemeClr val="tx1"/>
                </a:solidFill>
              </a:rPr>
              <a:t>)</a:t>
            </a:r>
            <a:r>
              <a:rPr kumimoji="1" lang="ja-JP" altLang="en-US" sz="2400" dirty="0">
                <a:solidFill>
                  <a:schemeClr val="tx1"/>
                </a:solidFill>
              </a:rPr>
              <a:t>のパートに分けて学習することを説明する。</a:t>
            </a:r>
            <a:endParaRPr kumimoji="1" lang="en-US" altLang="ja-JP" sz="2400" dirty="0">
              <a:solidFill>
                <a:schemeClr val="tx1"/>
              </a:solidFill>
            </a:endParaRPr>
          </a:p>
          <a:p>
            <a:r>
              <a:rPr kumimoji="1" lang="en-US" altLang="ja-JP" sz="2400" dirty="0">
                <a:solidFill>
                  <a:schemeClr val="tx1"/>
                </a:solidFill>
              </a:rPr>
              <a:t>5</a:t>
            </a:r>
            <a:r>
              <a:rPr kumimoji="1" lang="ja-JP" altLang="en-US" sz="2400" dirty="0">
                <a:solidFill>
                  <a:schemeClr val="tx1"/>
                </a:solidFill>
              </a:rPr>
              <a:t>つのパートの内容を一つずつ理解して覚えていくにつれて読める単語数がだんだん増えていくことを説明する。</a:t>
            </a:r>
            <a:r>
              <a:rPr kumimoji="1" lang="en-US" altLang="ja-JP" sz="2400" dirty="0">
                <a:solidFill>
                  <a:schemeClr val="tx1"/>
                </a:solidFill>
              </a:rPr>
              <a:t>5</a:t>
            </a:r>
            <a:r>
              <a:rPr kumimoji="1" lang="ja-JP" altLang="en-US" sz="2400" dirty="0">
                <a:solidFill>
                  <a:schemeClr val="tx1"/>
                </a:solidFill>
              </a:rPr>
              <a:t>つのパートの字母と発音を理解してすべて覚えれば、ハングルが全て読めるようになることを説明する。→</a:t>
            </a:r>
            <a:r>
              <a:rPr kumimoji="1" lang="ja-JP" altLang="en-US" sz="2400" dirty="0">
                <a:solidFill>
                  <a:srgbClr val="FF0000"/>
                </a:solidFill>
              </a:rPr>
              <a:t>マジック</a:t>
            </a:r>
            <a:r>
              <a:rPr kumimoji="1" lang="ja-JP" altLang="en-US" sz="2400" dirty="0">
                <a:solidFill>
                  <a:schemeClr val="tx1"/>
                </a:solidFill>
              </a:rPr>
              <a:t>が起こる。</a:t>
            </a:r>
            <a:endParaRPr kumimoji="1" lang="en-US" altLang="ja-JP" sz="2400" dirty="0">
              <a:solidFill>
                <a:schemeClr val="tx1"/>
              </a:solidFill>
            </a:endParaRPr>
          </a:p>
          <a:p>
            <a:r>
              <a:rPr kumimoji="1" lang="ja-JP" altLang="en-US" sz="2400" dirty="0">
                <a:solidFill>
                  <a:schemeClr val="tx1"/>
                </a:solidFill>
              </a:rPr>
              <a:t>学習した後、</a:t>
            </a:r>
            <a:r>
              <a:rPr kumimoji="1" lang="en-US" altLang="ja-JP" sz="2400" dirty="0">
                <a:solidFill>
                  <a:schemeClr val="tx1"/>
                </a:solidFill>
              </a:rPr>
              <a:t>【</a:t>
            </a:r>
            <a:r>
              <a:rPr kumimoji="1" lang="ja-JP" altLang="en-US" sz="2400" dirty="0">
                <a:solidFill>
                  <a:schemeClr val="tx1"/>
                </a:solidFill>
              </a:rPr>
              <a:t>表２</a:t>
            </a:r>
            <a:r>
              <a:rPr kumimoji="1" lang="en-US" altLang="ja-JP" sz="2400" dirty="0">
                <a:solidFill>
                  <a:schemeClr val="tx1"/>
                </a:solidFill>
              </a:rPr>
              <a:t>】</a:t>
            </a:r>
            <a:r>
              <a:rPr kumimoji="1" lang="ja-JP" altLang="en-US" sz="2400" dirty="0">
                <a:solidFill>
                  <a:schemeClr val="tx1"/>
                </a:solidFill>
              </a:rPr>
              <a:t>を使って、</a:t>
            </a:r>
            <a:r>
              <a:rPr kumimoji="1" lang="en-US" altLang="ja-JP" sz="2400" dirty="0">
                <a:solidFill>
                  <a:schemeClr val="tx1"/>
                </a:solidFill>
              </a:rPr>
              <a:t>5</a:t>
            </a:r>
            <a:r>
              <a:rPr kumimoji="1" lang="ja-JP" altLang="en-US" sz="2400" dirty="0">
                <a:solidFill>
                  <a:schemeClr val="tx1"/>
                </a:solidFill>
              </a:rPr>
              <a:t>つのパートの文字と発音を覚えて書くテストがあることを最初に知らせておく。</a:t>
            </a:r>
          </a:p>
        </p:txBody>
      </p:sp>
      <p:sp>
        <p:nvSpPr>
          <p:cNvPr id="6" name="Rectangle 1">
            <a:extLst>
              <a:ext uri="{FF2B5EF4-FFF2-40B4-BE49-F238E27FC236}">
                <a16:creationId xmlns:a16="http://schemas.microsoft.com/office/drawing/2014/main" xmlns="" id="{4F4C7FBC-A7CD-BAB8-BF80-B5F19F5FA3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01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0160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■基本母音（</a:t>
            </a:r>
            <a:r>
              <a:rPr kumimoji="0" lang="en-US" altLang="ja-JP" sz="12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a:t>
            </a:r>
            <a:r>
              <a:rPr kumimoji="0" lang="ja-JP" altLang="en-US" sz="12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個）</a:t>
            </a:r>
            <a:endParaRPr kumimoji="0" lang="ja-JP" altLang="en-US" sz="800" b="0" i="0" u="none" strike="noStrike" cap="none" normalizeH="0" baseline="0">
              <a:ln>
                <a:noFill/>
              </a:ln>
              <a:solidFill>
                <a:schemeClr val="tx1"/>
              </a:solidFill>
              <a:effectLst/>
            </a:endParaRPr>
          </a:p>
          <a:p>
            <a:pPr marL="0" marR="0" lvl="0" indent="10160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750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2840E18-F679-0743-F9D3-BD476A6106EE}"/>
              </a:ext>
            </a:extLst>
          </p:cNvPr>
          <p:cNvSpPr>
            <a:spLocks noGrp="1"/>
          </p:cNvSpPr>
          <p:nvPr>
            <p:ph type="title"/>
          </p:nvPr>
        </p:nvSpPr>
        <p:spPr>
          <a:xfrm>
            <a:off x="777240" y="365126"/>
            <a:ext cx="10659110" cy="948286"/>
          </a:xfrm>
        </p:spPr>
        <p:txBody>
          <a:bodyPr/>
          <a:lstStyle/>
          <a:p>
            <a:r>
              <a:rPr kumimoji="1" lang="ja-JP" altLang="en-US" dirty="0"/>
              <a:t>２．動画</a:t>
            </a:r>
            <a:r>
              <a:rPr kumimoji="1" lang="en-US" altLang="ja-JP" sz="2800" dirty="0"/>
              <a:t>(</a:t>
            </a:r>
            <a:r>
              <a:rPr kumimoji="1" lang="en-US" altLang="ja-JP" sz="2800" dirty="0" err="1"/>
              <a:t>youtube</a:t>
            </a:r>
            <a:r>
              <a:rPr kumimoji="1" lang="en-US" altLang="ja-JP" sz="2800" dirty="0"/>
              <a:t>)</a:t>
            </a:r>
            <a:r>
              <a:rPr kumimoji="1" lang="ja-JP" altLang="en-US" dirty="0"/>
              <a:t>を見せる</a:t>
            </a:r>
          </a:p>
        </p:txBody>
      </p:sp>
      <p:sp>
        <p:nvSpPr>
          <p:cNvPr id="3" name="コンテンツ プレースホルダー 2">
            <a:extLst>
              <a:ext uri="{FF2B5EF4-FFF2-40B4-BE49-F238E27FC236}">
                <a16:creationId xmlns:a16="http://schemas.microsoft.com/office/drawing/2014/main" xmlns="" id="{85355498-18A7-DDBF-AFD9-F77432A64544}"/>
              </a:ext>
            </a:extLst>
          </p:cNvPr>
          <p:cNvSpPr>
            <a:spLocks noGrp="1"/>
          </p:cNvSpPr>
          <p:nvPr>
            <p:ph idx="1"/>
          </p:nvPr>
        </p:nvSpPr>
        <p:spPr>
          <a:xfrm>
            <a:off x="777240" y="1313412"/>
            <a:ext cx="10659110" cy="5296707"/>
          </a:xfrm>
        </p:spPr>
        <p:txBody>
          <a:bodyPr/>
          <a:lstStyle/>
          <a:p>
            <a:r>
              <a:rPr lang="ja-JP" altLang="en-US" sz="1600" dirty="0">
                <a:solidFill>
                  <a:schemeClr val="tx1"/>
                </a:solidFill>
                <a:latin typeface="+mn-ea"/>
              </a:rPr>
              <a:t>この動画</a:t>
            </a:r>
            <a:r>
              <a:rPr lang="en-US" altLang="ja-JP" sz="1600" dirty="0">
                <a:solidFill>
                  <a:schemeClr val="tx1"/>
                </a:solidFill>
                <a:latin typeface="+mn-ea"/>
              </a:rPr>
              <a:t>(YouTube)</a:t>
            </a:r>
            <a:r>
              <a:rPr lang="ja-JP" altLang="en-US" sz="1600" dirty="0">
                <a:solidFill>
                  <a:schemeClr val="tx1"/>
                </a:solidFill>
                <a:latin typeface="+mn-ea"/>
              </a:rPr>
              <a:t>は、韓国語初級テキスト</a:t>
            </a:r>
            <a:r>
              <a:rPr lang="en-US" altLang="ja-JP" sz="1600" dirty="0">
                <a:solidFill>
                  <a:schemeClr val="tx1"/>
                </a:solidFill>
                <a:latin typeface="+mn-ea"/>
              </a:rPr>
              <a:t>(</a:t>
            </a:r>
            <a:r>
              <a:rPr lang="ja-JP" altLang="en-US" sz="1600" dirty="0">
                <a:solidFill>
                  <a:schemeClr val="tx1"/>
                </a:solidFill>
                <a:latin typeface="+mn-ea"/>
              </a:rPr>
              <a:t>金永鐘・張栄順・黄貞蘭</a:t>
            </a:r>
            <a:r>
              <a:rPr lang="en-US" altLang="ja-JP" sz="1600" dirty="0">
                <a:solidFill>
                  <a:srgbClr val="0070C0"/>
                </a:solidFill>
                <a:latin typeface="+mn-ea"/>
              </a:rPr>
              <a:t>『</a:t>
            </a:r>
            <a:r>
              <a:rPr lang="ja-JP" altLang="en-US" sz="1600" dirty="0">
                <a:solidFill>
                  <a:srgbClr val="0070C0"/>
                </a:solidFill>
                <a:latin typeface="+mn-ea"/>
              </a:rPr>
              <a:t>美しいキャンパス韓国語１</a:t>
            </a:r>
            <a:r>
              <a:rPr lang="en-US" altLang="ja-JP" sz="1600" dirty="0">
                <a:solidFill>
                  <a:srgbClr val="0070C0"/>
                </a:solidFill>
                <a:latin typeface="+mn-ea"/>
              </a:rPr>
              <a:t>』</a:t>
            </a:r>
            <a:r>
              <a:rPr lang="ko-KR" altLang="en-US" sz="1600" dirty="0">
                <a:solidFill>
                  <a:schemeClr val="tx1"/>
                </a:solidFill>
                <a:latin typeface="+mn-ea"/>
              </a:rPr>
              <a:t>아름다운 한국어 학교</a:t>
            </a:r>
            <a:r>
              <a:rPr lang="en-US" altLang="ko-KR" sz="1600" dirty="0">
                <a:solidFill>
                  <a:schemeClr val="tx1"/>
                </a:solidFill>
                <a:latin typeface="+mn-ea"/>
              </a:rPr>
              <a:t>,</a:t>
            </a:r>
            <a:r>
              <a:rPr lang="en-US" altLang="ja-JP" sz="1600" dirty="0">
                <a:solidFill>
                  <a:schemeClr val="tx1"/>
                </a:solidFill>
                <a:latin typeface="+mn-ea"/>
              </a:rPr>
              <a:t>2022</a:t>
            </a:r>
            <a:r>
              <a:rPr lang="ja-JP" altLang="en-US" sz="1600" dirty="0">
                <a:solidFill>
                  <a:schemeClr val="tx1"/>
                </a:solidFill>
                <a:latin typeface="+mn-ea"/>
              </a:rPr>
              <a:t>年</a:t>
            </a:r>
            <a:r>
              <a:rPr lang="en-US" altLang="ja-JP" sz="1600" dirty="0">
                <a:solidFill>
                  <a:schemeClr val="tx1"/>
                </a:solidFill>
                <a:latin typeface="+mn-ea"/>
              </a:rPr>
              <a:t>)</a:t>
            </a:r>
            <a:r>
              <a:rPr lang="ja-JP" altLang="en-US" sz="1600" dirty="0">
                <a:solidFill>
                  <a:schemeClr val="tx1"/>
                </a:solidFill>
                <a:latin typeface="+mn-ea"/>
              </a:rPr>
              <a:t>の「ハングルの文字と発音編」に合わせて制作したものである。韓国語の基本となる母音と子音などにメロディーをつけて作った動画である。</a:t>
            </a:r>
            <a:r>
              <a:rPr lang="en-US" altLang="zh-TW" sz="1600" dirty="0">
                <a:solidFill>
                  <a:schemeClr val="tx1"/>
                </a:solidFill>
                <a:latin typeface="+mn-ea"/>
              </a:rPr>
              <a:t>(</a:t>
            </a:r>
            <a:r>
              <a:rPr lang="zh-TW" altLang="en-US" sz="1600" dirty="0">
                <a:solidFill>
                  <a:schemeClr val="tx1"/>
                </a:solidFill>
                <a:latin typeface="+mn-ea"/>
              </a:rPr>
              <a:t>音源作曲－長尾知南</a:t>
            </a:r>
            <a:r>
              <a:rPr lang="en-US" altLang="zh-TW" sz="1600" dirty="0">
                <a:solidFill>
                  <a:schemeClr val="tx1"/>
                </a:solidFill>
                <a:latin typeface="+mn-ea"/>
              </a:rPr>
              <a:t>)</a:t>
            </a:r>
            <a:endParaRPr lang="en-US" altLang="ja-JP" sz="1600" dirty="0">
              <a:solidFill>
                <a:schemeClr val="tx1"/>
              </a:solidFill>
              <a:latin typeface="+mn-ea"/>
            </a:endParaRPr>
          </a:p>
          <a:p>
            <a:r>
              <a:rPr lang="ja-JP" altLang="en-US" sz="1600" dirty="0">
                <a:solidFill>
                  <a:schemeClr val="tx1"/>
                </a:solidFill>
                <a:latin typeface="+mn-ea"/>
              </a:rPr>
              <a:t>テキストがある場合はテキストに付いている</a:t>
            </a:r>
            <a:r>
              <a:rPr lang="en-US" altLang="ja-JP" sz="1600" dirty="0">
                <a:solidFill>
                  <a:schemeClr val="tx1"/>
                </a:solidFill>
                <a:latin typeface="+mn-ea"/>
              </a:rPr>
              <a:t>QR</a:t>
            </a:r>
            <a:r>
              <a:rPr lang="ja-JP" altLang="en-US" sz="1600" dirty="0">
                <a:solidFill>
                  <a:schemeClr val="tx1"/>
                </a:solidFill>
                <a:latin typeface="+mn-ea"/>
              </a:rPr>
              <a:t>コードを読み取ることで手軽に動画にアクセスできる。</a:t>
            </a:r>
            <a:endParaRPr lang="en-US" altLang="ja-JP" sz="1600" i="0" dirty="0">
              <a:solidFill>
                <a:schemeClr val="tx1"/>
              </a:solidFill>
              <a:effectLst/>
              <a:latin typeface="+mn-ea"/>
            </a:endParaRPr>
          </a:p>
          <a:p>
            <a:r>
              <a:rPr lang="ja-JP" altLang="en-US" sz="1600" i="0" dirty="0">
                <a:solidFill>
                  <a:schemeClr val="tx1"/>
                </a:solidFill>
                <a:effectLst/>
                <a:latin typeface="+mn-ea"/>
              </a:rPr>
              <a:t>テキストがない場合は</a:t>
            </a:r>
            <a:r>
              <a:rPr lang="en-US" altLang="ja-JP" sz="1600" i="0" dirty="0">
                <a:solidFill>
                  <a:schemeClr val="tx1"/>
                </a:solidFill>
                <a:effectLst/>
                <a:latin typeface="+mn-ea"/>
              </a:rPr>
              <a:t>&lt;</a:t>
            </a:r>
            <a:r>
              <a:rPr lang="ja-JP" altLang="en-US" sz="1600" i="0" dirty="0">
                <a:solidFill>
                  <a:schemeClr val="tx1"/>
                </a:solidFill>
                <a:effectLst/>
                <a:latin typeface="+mn-ea"/>
              </a:rPr>
              <a:t>美しい韓国語学校ホームページ</a:t>
            </a:r>
            <a:r>
              <a:rPr kumimoji="1" lang="en-US" altLang="ko-KR" sz="1600" dirty="0">
                <a:solidFill>
                  <a:schemeClr val="tx1"/>
                </a:solidFill>
                <a:latin typeface="+mn-ea"/>
              </a:rPr>
              <a:t>( Beautiful Korean School - YouTube)</a:t>
            </a:r>
            <a:r>
              <a:rPr kumimoji="1" lang="ja-JP" altLang="en-US" sz="1600" dirty="0">
                <a:solidFill>
                  <a:schemeClr val="tx1"/>
                </a:solidFill>
                <a:latin typeface="+mn-ea"/>
              </a:rPr>
              <a:t>からアクセスできる。</a:t>
            </a:r>
            <a:r>
              <a:rPr kumimoji="1" lang="en-US" altLang="ko-KR" sz="1600" dirty="0">
                <a:solidFill>
                  <a:schemeClr val="tx1"/>
                </a:solidFill>
                <a:latin typeface="+mn-ea"/>
              </a:rPr>
              <a:t> </a:t>
            </a:r>
          </a:p>
          <a:p>
            <a:r>
              <a:rPr lang="ja-JP" altLang="en-US" sz="1600" i="0" dirty="0">
                <a:solidFill>
                  <a:schemeClr val="tx1"/>
                </a:solidFill>
                <a:effectLst/>
                <a:latin typeface="+mn-ea"/>
              </a:rPr>
              <a:t>韓国語での検索は</a:t>
            </a:r>
            <a:r>
              <a:rPr lang="en-US" altLang="ja-JP" sz="1600" i="0" dirty="0">
                <a:solidFill>
                  <a:schemeClr val="tx1"/>
                </a:solidFill>
                <a:effectLst/>
                <a:latin typeface="+mn-ea"/>
              </a:rPr>
              <a:t>&lt;</a:t>
            </a:r>
            <a:r>
              <a:rPr lang="ko-KR" altLang="en-US" sz="1600" i="0" dirty="0">
                <a:solidFill>
                  <a:schemeClr val="tx1"/>
                </a:solidFill>
                <a:effectLst/>
                <a:latin typeface="+mn-ea"/>
              </a:rPr>
              <a:t>아름다운 한국어학교</a:t>
            </a:r>
            <a:r>
              <a:rPr lang="en-US" altLang="ja-JP" sz="1600" i="0" dirty="0">
                <a:solidFill>
                  <a:schemeClr val="tx1"/>
                </a:solidFill>
                <a:effectLst/>
                <a:latin typeface="+mn-ea"/>
              </a:rPr>
              <a:t>&gt;→&lt;</a:t>
            </a:r>
            <a:r>
              <a:rPr lang="ko-KR" altLang="en-US" sz="1600" i="0" dirty="0">
                <a:solidFill>
                  <a:schemeClr val="tx1"/>
                </a:solidFill>
                <a:effectLst/>
                <a:latin typeface="+mn-ea"/>
              </a:rPr>
              <a:t>한국어교육 사이트</a:t>
            </a:r>
            <a:r>
              <a:rPr lang="en-US" altLang="ja-JP" sz="1600" i="0" dirty="0">
                <a:solidFill>
                  <a:schemeClr val="tx1"/>
                </a:solidFill>
                <a:effectLst/>
                <a:latin typeface="+mn-ea"/>
              </a:rPr>
              <a:t>&gt;→</a:t>
            </a:r>
            <a:r>
              <a:rPr lang="en-US" altLang="ko-KR" sz="1600" i="0" dirty="0">
                <a:solidFill>
                  <a:schemeClr val="tx1"/>
                </a:solidFill>
                <a:effectLst/>
                <a:latin typeface="+mn-ea"/>
              </a:rPr>
              <a:t>&lt;</a:t>
            </a:r>
            <a:r>
              <a:rPr lang="ko-KR" altLang="en-US" sz="1600" i="0" dirty="0">
                <a:solidFill>
                  <a:schemeClr val="tx1"/>
                </a:solidFill>
                <a:effectLst/>
                <a:latin typeface="+mn-ea"/>
              </a:rPr>
              <a:t>유튜브한국어교육채널</a:t>
            </a:r>
            <a:r>
              <a:rPr lang="en-US" altLang="ko-KR" sz="1600" i="0" dirty="0">
                <a:solidFill>
                  <a:schemeClr val="tx1"/>
                </a:solidFill>
                <a:effectLst/>
                <a:latin typeface="+mn-ea"/>
              </a:rPr>
              <a:t>&gt;</a:t>
            </a:r>
            <a:r>
              <a:rPr lang="en-US" altLang="ja-JP" sz="1600" i="0" dirty="0">
                <a:solidFill>
                  <a:schemeClr val="tx1"/>
                </a:solidFill>
                <a:effectLst/>
                <a:latin typeface="+mn-ea"/>
              </a:rPr>
              <a:t> </a:t>
            </a:r>
            <a:r>
              <a:rPr lang="ja-JP" altLang="en-US" sz="1600" i="0" dirty="0">
                <a:solidFill>
                  <a:schemeClr val="tx1"/>
                </a:solidFill>
                <a:effectLst/>
                <a:latin typeface="+mn-ea"/>
              </a:rPr>
              <a:t>　　　　　　　　　　　　　</a:t>
            </a:r>
            <a:r>
              <a:rPr lang="ja-JP" altLang="en-US" sz="1600" dirty="0">
                <a:solidFill>
                  <a:schemeClr val="tx1"/>
                </a:solidFill>
                <a:latin typeface="+mn-ea"/>
              </a:rPr>
              <a:t>　</a:t>
            </a:r>
            <a:r>
              <a:rPr lang="en-US" altLang="ja-JP" sz="1600" i="0" dirty="0">
                <a:solidFill>
                  <a:schemeClr val="tx1"/>
                </a:solidFill>
                <a:effectLst/>
                <a:latin typeface="+mn-ea"/>
              </a:rPr>
              <a:t>→&lt;</a:t>
            </a:r>
            <a:r>
              <a:rPr lang="ko-KR" altLang="en-US" sz="1600" dirty="0">
                <a:solidFill>
                  <a:schemeClr val="tx1"/>
                </a:solidFill>
                <a:latin typeface="+mn-ea"/>
              </a:rPr>
              <a:t>챈트</a:t>
            </a:r>
            <a:r>
              <a:rPr lang="en-US" altLang="ja-JP" sz="1600" i="0" dirty="0">
                <a:solidFill>
                  <a:schemeClr val="tx1"/>
                </a:solidFill>
                <a:effectLst/>
                <a:latin typeface="+mn-ea"/>
              </a:rPr>
              <a:t>Chant Campion&gt;</a:t>
            </a:r>
            <a:r>
              <a:rPr lang="ja-JP" altLang="en-US" sz="1600" i="0" dirty="0">
                <a:solidFill>
                  <a:schemeClr val="tx1"/>
                </a:solidFill>
                <a:effectLst/>
                <a:latin typeface="+mn-ea"/>
              </a:rPr>
              <a:t>の順に入る。</a:t>
            </a:r>
            <a:endParaRPr lang="en-US" altLang="ja-JP" sz="1600" i="0" dirty="0">
              <a:solidFill>
                <a:schemeClr val="tx1"/>
              </a:solidFill>
              <a:effectLst/>
              <a:latin typeface="+mn-ea"/>
            </a:endParaRPr>
          </a:p>
          <a:p>
            <a:r>
              <a:rPr lang="ja-JP" altLang="en-US" sz="1600" i="0" dirty="0">
                <a:solidFill>
                  <a:schemeClr val="tx1"/>
                </a:solidFill>
                <a:effectLst/>
                <a:latin typeface="+mn-ea"/>
              </a:rPr>
              <a:t>動画</a:t>
            </a:r>
            <a:r>
              <a:rPr lang="en-US" altLang="ja-JP" sz="1600" i="0" dirty="0">
                <a:solidFill>
                  <a:schemeClr val="tx1"/>
                </a:solidFill>
                <a:effectLst/>
                <a:latin typeface="+mn-ea"/>
              </a:rPr>
              <a:t>(YouTube)</a:t>
            </a:r>
            <a:r>
              <a:rPr lang="ja-JP" altLang="en-US" sz="1600" i="0" dirty="0">
                <a:solidFill>
                  <a:schemeClr val="tx1"/>
                </a:solidFill>
                <a:effectLst/>
                <a:latin typeface="+mn-ea"/>
              </a:rPr>
              <a:t>での検索は</a:t>
            </a:r>
            <a:r>
              <a:rPr lang="ja-JP" altLang="en-US" sz="1600" i="0" dirty="0">
                <a:solidFill>
                  <a:srgbClr val="0070C0"/>
                </a:solidFill>
                <a:effectLst/>
                <a:latin typeface="+mn-ea"/>
              </a:rPr>
              <a:t>チャンネル名</a:t>
            </a:r>
            <a:r>
              <a:rPr lang="en-US" altLang="ja-JP" sz="1600" i="0" dirty="0">
                <a:solidFill>
                  <a:srgbClr val="0070C0"/>
                </a:solidFill>
                <a:effectLst/>
                <a:latin typeface="+mn-ea"/>
              </a:rPr>
              <a:t>&lt;beautiful Korean</a:t>
            </a:r>
            <a:r>
              <a:rPr lang="ja-JP" altLang="en-US" sz="1600" i="0" dirty="0">
                <a:solidFill>
                  <a:srgbClr val="0070C0"/>
                </a:solidFill>
                <a:effectLst/>
                <a:latin typeface="+mn-ea"/>
              </a:rPr>
              <a:t> </a:t>
            </a:r>
            <a:r>
              <a:rPr lang="en-US" altLang="ja-JP" sz="1600" i="0" dirty="0">
                <a:solidFill>
                  <a:srgbClr val="0070C0"/>
                </a:solidFill>
                <a:effectLst/>
                <a:latin typeface="+mn-ea"/>
              </a:rPr>
              <a:t>school&gt;</a:t>
            </a:r>
            <a:r>
              <a:rPr lang="ja-JP" altLang="en-US" sz="1600" i="0" dirty="0">
                <a:solidFill>
                  <a:schemeClr val="tx1"/>
                </a:solidFill>
                <a:effectLst/>
                <a:latin typeface="+mn-ea"/>
              </a:rPr>
              <a:t>で</a:t>
            </a:r>
            <a:r>
              <a:rPr lang="ja-JP" altLang="en-US" sz="1600" dirty="0">
                <a:solidFill>
                  <a:schemeClr val="tx1"/>
                </a:solidFill>
                <a:latin typeface="+mn-ea"/>
              </a:rPr>
              <a:t>入る。　</a:t>
            </a:r>
            <a:r>
              <a:rPr lang="ja-JP" altLang="en-US" sz="1600" dirty="0">
                <a:solidFill>
                  <a:schemeClr val="tx1"/>
                </a:solidFill>
                <a:ea typeface="HGPｺﾞｼｯｸE" panose="020B0900000000000000" pitchFamily="50" charset="-128"/>
              </a:rPr>
              <a:t>　　</a:t>
            </a:r>
            <a:endParaRPr lang="en-US" altLang="ja-JP" sz="1600" dirty="0">
              <a:solidFill>
                <a:schemeClr val="tx1"/>
              </a:solidFill>
              <a:ea typeface="HGPｺﾞｼｯｸE" panose="020B0900000000000000" pitchFamily="50" charset="-128"/>
            </a:endParaRPr>
          </a:p>
          <a:p>
            <a:r>
              <a:rPr kumimoji="1" lang="ja-JP" altLang="en-US" sz="1600" u="sng" dirty="0">
                <a:solidFill>
                  <a:srgbClr val="FF0000"/>
                </a:solidFill>
                <a:latin typeface="+mj-lt"/>
                <a:ea typeface="HGPｺﾞｼｯｸE" panose="020B0900000000000000" pitchFamily="50" charset="-128"/>
                <a:hlinkClick r:id="rId2">
                  <a:extLst>
                    <a:ext uri="{A12FA001-AC4F-418D-AE19-62706E023703}">
                      <ahyp:hlinkClr xmlns:ahyp="http://schemas.microsoft.com/office/drawing/2018/hyperlinkcolor" xmlns="" val="tx"/>
                    </a:ext>
                  </a:extLst>
                </a:hlinkClick>
              </a:rPr>
              <a:t>　　　　</a:t>
            </a:r>
            <a:r>
              <a:rPr kumimoji="1" lang="en-US" altLang="ko-KR" sz="1600" u="sng" dirty="0">
                <a:solidFill>
                  <a:srgbClr val="FF0000"/>
                </a:solidFill>
                <a:latin typeface="+mj-lt"/>
                <a:ea typeface="HGPｺﾞｼｯｸE" panose="020B0900000000000000" pitchFamily="50" charset="-128"/>
                <a:hlinkClick r:id="rId2">
                  <a:extLst>
                    <a:ext uri="{A12FA001-AC4F-418D-AE19-62706E023703}">
                      <ahyp:hlinkClr xmlns:ahyp="http://schemas.microsoft.com/office/drawing/2018/hyperlinkcolor" xmlns="" val="tx"/>
                    </a:ext>
                  </a:extLst>
                </a:hlinkClick>
              </a:rPr>
              <a:t>https://www.youtube.com/@BeautifulKoreanSchool/videos</a:t>
            </a:r>
            <a:endParaRPr kumimoji="1" lang="en-US" altLang="ko-KR" sz="1600" u="sng" dirty="0">
              <a:solidFill>
                <a:srgbClr val="FF0000"/>
              </a:solidFill>
              <a:latin typeface="+mj-lt"/>
              <a:ea typeface="HGPｺﾞｼｯｸE" panose="020B0900000000000000" pitchFamily="50" charset="-128"/>
            </a:endParaRPr>
          </a:p>
          <a:p>
            <a:r>
              <a:rPr kumimoji="1" lang="ja-JP" altLang="en-US" sz="1600" dirty="0">
                <a:solidFill>
                  <a:schemeClr val="tx1"/>
                </a:solidFill>
                <a:latin typeface="+mn-ea"/>
              </a:rPr>
              <a:t>例えば、基本母音を学習する場合、まず、</a:t>
            </a:r>
            <a:r>
              <a:rPr kumimoji="1" lang="en-US" altLang="ja-JP" sz="1600" dirty="0">
                <a:solidFill>
                  <a:schemeClr val="tx1"/>
                </a:solidFill>
                <a:latin typeface="+mn-ea"/>
              </a:rPr>
              <a:t>&lt;</a:t>
            </a:r>
            <a:r>
              <a:rPr kumimoji="1" lang="ko-KR" altLang="en-US" sz="1600" dirty="0">
                <a:solidFill>
                  <a:schemeClr val="tx1"/>
                </a:solidFill>
                <a:latin typeface="+mn-ea"/>
              </a:rPr>
              <a:t>챈트 </a:t>
            </a:r>
            <a:r>
              <a:rPr kumimoji="1" lang="en-US" altLang="ja-JP" sz="1600" dirty="0">
                <a:solidFill>
                  <a:schemeClr val="tx1"/>
                </a:solidFill>
                <a:latin typeface="+mn-ea"/>
              </a:rPr>
              <a:t>Chant </a:t>
            </a:r>
            <a:r>
              <a:rPr kumimoji="1" lang="ja-JP" altLang="en-US" sz="1600" dirty="0">
                <a:solidFill>
                  <a:schemeClr val="tx1"/>
                </a:solidFill>
                <a:latin typeface="+mn-ea"/>
              </a:rPr>
              <a:t>チャント</a:t>
            </a:r>
            <a:r>
              <a:rPr kumimoji="1" lang="en-US" altLang="ja-JP" sz="1600" dirty="0">
                <a:solidFill>
                  <a:schemeClr val="tx1"/>
                </a:solidFill>
                <a:latin typeface="+mn-ea"/>
              </a:rPr>
              <a:t>&gt; </a:t>
            </a:r>
            <a:r>
              <a:rPr kumimoji="1" lang="ja-JP" altLang="en-US" sz="1600" dirty="0">
                <a:solidFill>
                  <a:schemeClr val="tx1"/>
                </a:solidFill>
                <a:latin typeface="+mn-ea"/>
              </a:rPr>
              <a:t>の中で、基本母音の動画を</a:t>
            </a:r>
            <a:r>
              <a:rPr kumimoji="1" lang="en-US" altLang="ja-JP" sz="1600" dirty="0">
                <a:solidFill>
                  <a:schemeClr val="tx1"/>
                </a:solidFill>
                <a:latin typeface="+mn-ea"/>
              </a:rPr>
              <a:t>2</a:t>
            </a:r>
            <a:r>
              <a:rPr kumimoji="1" lang="ja-JP" altLang="en-US" sz="1600" dirty="0">
                <a:solidFill>
                  <a:schemeClr val="tx1"/>
                </a:solidFill>
                <a:latin typeface="+mn-ea"/>
              </a:rPr>
              <a:t>～</a:t>
            </a:r>
            <a:r>
              <a:rPr kumimoji="1" lang="en-US" altLang="ja-JP" sz="1600" dirty="0">
                <a:solidFill>
                  <a:schemeClr val="tx1"/>
                </a:solidFill>
                <a:latin typeface="+mn-ea"/>
              </a:rPr>
              <a:t>3</a:t>
            </a:r>
            <a:r>
              <a:rPr kumimoji="1" lang="ja-JP" altLang="en-US" sz="1600" dirty="0">
                <a:solidFill>
                  <a:schemeClr val="tx1"/>
                </a:solidFill>
                <a:latin typeface="+mn-ea"/>
              </a:rPr>
              <a:t>回ほど見せる。動画の内容をそのまま従ってやらせると難しがる学習者もいるので、</a:t>
            </a:r>
            <a:r>
              <a:rPr kumimoji="1" lang="en-US" altLang="ja-JP" sz="1600" dirty="0">
                <a:solidFill>
                  <a:schemeClr val="tx1"/>
                </a:solidFill>
                <a:latin typeface="+mn-ea"/>
              </a:rPr>
              <a:t>2</a:t>
            </a:r>
            <a:r>
              <a:rPr kumimoji="1" lang="ja-JP" altLang="en-US" sz="1600" dirty="0">
                <a:solidFill>
                  <a:schemeClr val="tx1"/>
                </a:solidFill>
                <a:latin typeface="+mn-ea"/>
              </a:rPr>
              <a:t>～</a:t>
            </a:r>
            <a:r>
              <a:rPr kumimoji="1" lang="en-US" altLang="ja-JP" sz="1600" dirty="0">
                <a:solidFill>
                  <a:schemeClr val="tx1"/>
                </a:solidFill>
                <a:latin typeface="+mn-ea"/>
              </a:rPr>
              <a:t>3</a:t>
            </a:r>
            <a:r>
              <a:rPr kumimoji="1" lang="ja-JP" altLang="en-US" sz="1600" dirty="0">
                <a:solidFill>
                  <a:schemeClr val="tx1"/>
                </a:solidFill>
                <a:latin typeface="+mn-ea"/>
              </a:rPr>
              <a:t>回見せた後、先生が</a:t>
            </a:r>
            <a:r>
              <a:rPr kumimoji="1" lang="en-US" altLang="ja-JP" sz="1600" dirty="0">
                <a:solidFill>
                  <a:schemeClr val="tx1"/>
                </a:solidFill>
                <a:latin typeface="+mn-ea"/>
              </a:rPr>
              <a:t>2</a:t>
            </a:r>
            <a:r>
              <a:rPr kumimoji="1" lang="ja-JP" altLang="en-US" sz="1600" dirty="0">
                <a:solidFill>
                  <a:schemeClr val="tx1"/>
                </a:solidFill>
                <a:latin typeface="+mn-ea"/>
              </a:rPr>
              <a:t>回ほど単語を読む練習</a:t>
            </a:r>
            <a:r>
              <a:rPr kumimoji="1" lang="en-US" altLang="ja-JP" sz="1600" dirty="0">
                <a:solidFill>
                  <a:schemeClr val="tx1"/>
                </a:solidFill>
                <a:latin typeface="+mn-ea"/>
              </a:rPr>
              <a:t>(</a:t>
            </a:r>
            <a:r>
              <a:rPr kumimoji="1" lang="ja-JP" altLang="en-US" sz="1600" dirty="0">
                <a:solidFill>
                  <a:schemeClr val="tx1"/>
                </a:solidFill>
                <a:latin typeface="+mn-ea"/>
              </a:rPr>
              <a:t>例</a:t>
            </a:r>
            <a:r>
              <a:rPr kumimoji="1" lang="en-US" altLang="ja-JP" sz="1600" dirty="0">
                <a:solidFill>
                  <a:schemeClr val="tx1"/>
                </a:solidFill>
                <a:latin typeface="+mn-ea"/>
              </a:rPr>
              <a:t>:</a:t>
            </a:r>
            <a:r>
              <a:rPr kumimoji="1" lang="en-US" altLang="ko-KR" sz="1600" dirty="0">
                <a:solidFill>
                  <a:schemeClr val="tx1"/>
                </a:solidFill>
                <a:latin typeface="+mn-ea"/>
              </a:rPr>
              <a:t>  </a:t>
            </a:r>
            <a:r>
              <a:rPr kumimoji="1" lang="ko-KR" altLang="en-US" sz="1600" dirty="0">
                <a:solidFill>
                  <a:schemeClr val="tx1"/>
                </a:solidFill>
                <a:latin typeface="+mn-ea"/>
              </a:rPr>
              <a:t>아</a:t>
            </a:r>
            <a:r>
              <a:rPr kumimoji="1" lang="en-US" altLang="ko-KR" sz="1600" dirty="0">
                <a:solidFill>
                  <a:schemeClr val="tx1"/>
                </a:solidFill>
                <a:latin typeface="+mn-ea"/>
              </a:rPr>
              <a:t>-</a:t>
            </a:r>
            <a:r>
              <a:rPr kumimoji="1" lang="ko-KR" altLang="en-US" sz="1600" dirty="0">
                <a:solidFill>
                  <a:schemeClr val="tx1"/>
                </a:solidFill>
                <a:latin typeface="+mn-ea"/>
              </a:rPr>
              <a:t>아</a:t>
            </a:r>
            <a:r>
              <a:rPr kumimoji="1" lang="en-US" altLang="ko-KR" sz="1600" dirty="0">
                <a:solidFill>
                  <a:schemeClr val="tx1"/>
                </a:solidFill>
                <a:latin typeface="+mn-ea"/>
              </a:rPr>
              <a:t>- </a:t>
            </a:r>
            <a:r>
              <a:rPr kumimoji="1" lang="ko-KR" altLang="en-US" sz="1600" dirty="0">
                <a:solidFill>
                  <a:schemeClr val="tx1"/>
                </a:solidFill>
                <a:latin typeface="+mn-ea"/>
              </a:rPr>
              <a:t>아이</a:t>
            </a:r>
            <a:r>
              <a:rPr kumimoji="1" lang="en-US" altLang="ko-KR" sz="1600" dirty="0">
                <a:solidFill>
                  <a:schemeClr val="tx1"/>
                </a:solidFill>
                <a:latin typeface="+mn-ea"/>
              </a:rPr>
              <a:t>/ </a:t>
            </a:r>
            <a:r>
              <a:rPr kumimoji="1" lang="ko-KR" altLang="en-US" sz="1600" dirty="0">
                <a:solidFill>
                  <a:schemeClr val="tx1"/>
                </a:solidFill>
                <a:latin typeface="+mn-ea"/>
              </a:rPr>
              <a:t>야</a:t>
            </a:r>
            <a:r>
              <a:rPr kumimoji="1" lang="en-US" altLang="ko-KR" sz="1600" dirty="0">
                <a:solidFill>
                  <a:schemeClr val="tx1"/>
                </a:solidFill>
                <a:latin typeface="+mn-ea"/>
              </a:rPr>
              <a:t>-</a:t>
            </a:r>
            <a:r>
              <a:rPr kumimoji="1" lang="ko-KR" altLang="en-US" sz="1600" dirty="0">
                <a:solidFill>
                  <a:schemeClr val="tx1"/>
                </a:solidFill>
                <a:latin typeface="+mn-ea"/>
              </a:rPr>
              <a:t>야</a:t>
            </a:r>
            <a:r>
              <a:rPr kumimoji="1" lang="en-US" altLang="ko-KR" sz="1600" dirty="0">
                <a:solidFill>
                  <a:schemeClr val="tx1"/>
                </a:solidFill>
                <a:latin typeface="+mn-ea"/>
              </a:rPr>
              <a:t>- </a:t>
            </a:r>
            <a:r>
              <a:rPr kumimoji="1" lang="ko-KR" altLang="en-US" sz="1600" dirty="0">
                <a:solidFill>
                  <a:schemeClr val="tx1"/>
                </a:solidFill>
                <a:latin typeface="+mn-ea"/>
              </a:rPr>
              <a:t>야구</a:t>
            </a:r>
            <a:r>
              <a:rPr kumimoji="1" lang="en-US" altLang="ko-KR" sz="1600" dirty="0">
                <a:solidFill>
                  <a:schemeClr val="tx1"/>
                </a:solidFill>
                <a:latin typeface="+mn-ea"/>
              </a:rPr>
              <a:t>/</a:t>
            </a:r>
            <a:r>
              <a:rPr kumimoji="1" lang="ko-KR" altLang="en-US" sz="1600" dirty="0">
                <a:solidFill>
                  <a:schemeClr val="tx1"/>
                </a:solidFill>
                <a:latin typeface="+mn-ea"/>
              </a:rPr>
              <a:t>어</a:t>
            </a:r>
            <a:r>
              <a:rPr kumimoji="1" lang="en-US" altLang="ko-KR" sz="1600" dirty="0">
                <a:solidFill>
                  <a:schemeClr val="tx1"/>
                </a:solidFill>
                <a:latin typeface="+mn-ea"/>
              </a:rPr>
              <a:t>- </a:t>
            </a:r>
            <a:r>
              <a:rPr kumimoji="1" lang="ko-KR" altLang="en-US" sz="1600" dirty="0">
                <a:solidFill>
                  <a:schemeClr val="tx1"/>
                </a:solidFill>
                <a:latin typeface="+mn-ea"/>
              </a:rPr>
              <a:t>어</a:t>
            </a:r>
            <a:r>
              <a:rPr kumimoji="1" lang="en-US" altLang="ko-KR" sz="1600" dirty="0">
                <a:solidFill>
                  <a:schemeClr val="tx1"/>
                </a:solidFill>
                <a:latin typeface="+mn-ea"/>
              </a:rPr>
              <a:t>- </a:t>
            </a:r>
            <a:r>
              <a:rPr kumimoji="1" lang="ko-KR" altLang="en-US" sz="1600" dirty="0">
                <a:solidFill>
                  <a:schemeClr val="tx1"/>
                </a:solidFill>
                <a:latin typeface="+mn-ea"/>
              </a:rPr>
              <a:t>어머니･･･</a:t>
            </a:r>
            <a:r>
              <a:rPr kumimoji="1" lang="en-US" altLang="ja-JP" sz="1600" dirty="0">
                <a:solidFill>
                  <a:schemeClr val="tx1"/>
                </a:solidFill>
                <a:latin typeface="+mn-ea"/>
              </a:rPr>
              <a:t>)</a:t>
            </a:r>
            <a:r>
              <a:rPr kumimoji="1" lang="ja-JP" altLang="en-US" sz="1600" dirty="0">
                <a:solidFill>
                  <a:schemeClr val="tx1"/>
                </a:solidFill>
                <a:latin typeface="+mn-ea"/>
              </a:rPr>
              <a:t>をさせてから、真似するようにすると良い。基本母音と同じ文字で始まる単語を覚えさせることで、基本母音の文字と発音をより分かりやすく覚えることができる。</a:t>
            </a:r>
            <a:r>
              <a:rPr kumimoji="1" lang="en-US" altLang="ko-KR" sz="1600" dirty="0">
                <a:solidFill>
                  <a:schemeClr val="tx1"/>
                </a:solidFill>
                <a:latin typeface="+mn-ea"/>
              </a:rPr>
              <a:t> </a:t>
            </a:r>
            <a:endParaRPr kumimoji="1" lang="ja-JP" altLang="en-US" sz="1600" dirty="0">
              <a:solidFill>
                <a:schemeClr val="tx1"/>
              </a:solidFill>
              <a:latin typeface="+mn-ea"/>
            </a:endParaRPr>
          </a:p>
        </p:txBody>
      </p:sp>
    </p:spTree>
    <p:extLst>
      <p:ext uri="{BB962C8B-B14F-4D97-AF65-F5344CB8AC3E}">
        <p14:creationId xmlns:p14="http://schemas.microsoft.com/office/powerpoint/2010/main" val="150578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1F10B8E-EF5A-C005-386F-54CD7C70ED57}"/>
              </a:ext>
            </a:extLst>
          </p:cNvPr>
          <p:cNvSpPr>
            <a:spLocks noGrp="1"/>
          </p:cNvSpPr>
          <p:nvPr>
            <p:ph type="title"/>
          </p:nvPr>
        </p:nvSpPr>
        <p:spPr/>
        <p:txBody>
          <a:bodyPr/>
          <a:lstStyle/>
          <a:p>
            <a:r>
              <a:rPr kumimoji="1" lang="ja-JP" altLang="en-US" dirty="0"/>
              <a:t>　動画での学習の効果</a:t>
            </a:r>
          </a:p>
        </p:txBody>
      </p:sp>
      <p:sp>
        <p:nvSpPr>
          <p:cNvPr id="3" name="コンテンツ プレースホルダー 2">
            <a:extLst>
              <a:ext uri="{FF2B5EF4-FFF2-40B4-BE49-F238E27FC236}">
                <a16:creationId xmlns:a16="http://schemas.microsoft.com/office/drawing/2014/main" xmlns="" id="{DBFCA4E5-16A4-BDD9-5DE3-E64BDAE52363}"/>
              </a:ext>
            </a:extLst>
          </p:cNvPr>
          <p:cNvSpPr>
            <a:spLocks noGrp="1"/>
          </p:cNvSpPr>
          <p:nvPr>
            <p:ph idx="1"/>
          </p:nvPr>
        </p:nvSpPr>
        <p:spPr/>
        <p:txBody>
          <a:bodyPr/>
          <a:lstStyle/>
          <a:p>
            <a:pPr marL="0" indent="0">
              <a:buNone/>
            </a:pPr>
            <a:r>
              <a:rPr kumimoji="1" lang="en-US" altLang="ja-JP" sz="2800" dirty="0">
                <a:solidFill>
                  <a:schemeClr val="tx1"/>
                </a:solidFill>
              </a:rPr>
              <a:t>1</a:t>
            </a:r>
            <a:r>
              <a:rPr kumimoji="1" lang="ja-JP" altLang="en-US" sz="2800" dirty="0">
                <a:solidFill>
                  <a:schemeClr val="tx1"/>
                </a:solidFill>
              </a:rPr>
              <a:t>．学習者の興味を引くことができる。</a:t>
            </a:r>
            <a:endParaRPr kumimoji="1" lang="en-US" altLang="ja-JP" sz="2800" dirty="0">
              <a:solidFill>
                <a:schemeClr val="tx1"/>
              </a:solidFill>
            </a:endParaRPr>
          </a:p>
          <a:p>
            <a:pPr marL="0" indent="0">
              <a:buNone/>
            </a:pPr>
            <a:r>
              <a:rPr kumimoji="1" lang="ja-JP" altLang="en-US" sz="2800" dirty="0">
                <a:solidFill>
                  <a:schemeClr val="tx1"/>
                </a:solidFill>
              </a:rPr>
              <a:t>２．動画を通してハングルの字母と発音を同時に学ぶことがで　　　　　　　　　　　きるので、学習者がより早く、より分かりやすくハングルを学ぶことができる。</a:t>
            </a:r>
            <a:endParaRPr kumimoji="1" lang="en-US" altLang="ja-JP" sz="2800" dirty="0">
              <a:solidFill>
                <a:schemeClr val="tx1"/>
              </a:solidFill>
            </a:endParaRPr>
          </a:p>
          <a:p>
            <a:pPr marL="0" indent="0">
              <a:buNone/>
            </a:pPr>
            <a:r>
              <a:rPr kumimoji="1" lang="ja-JP" altLang="en-US" sz="2800" dirty="0">
                <a:solidFill>
                  <a:schemeClr val="tx1"/>
                </a:solidFill>
              </a:rPr>
              <a:t>３．日本語にないハングルの字母の発音を教える時、動画でその音が入った単語を覚えさせることで学習しにくい字母の音を覚えてもらう。たとえば、</a:t>
            </a:r>
            <a:r>
              <a:rPr kumimoji="1" lang="ja-JP" altLang="en-US" sz="2400" dirty="0">
                <a:solidFill>
                  <a:schemeClr val="tx1"/>
                </a:solidFill>
              </a:rPr>
              <a:t>「</a:t>
            </a:r>
            <a:r>
              <a:rPr kumimoji="1" lang="ko-KR" altLang="en-US" sz="2400" dirty="0">
                <a:solidFill>
                  <a:schemeClr val="tx1"/>
                </a:solidFill>
              </a:rPr>
              <a:t>어머니</a:t>
            </a:r>
            <a:r>
              <a:rPr kumimoji="1" lang="en-US" altLang="ko-KR" sz="2400" dirty="0">
                <a:solidFill>
                  <a:schemeClr val="tx1"/>
                </a:solidFill>
              </a:rPr>
              <a:t>(</a:t>
            </a:r>
            <a:r>
              <a:rPr kumimoji="1" lang="ja-JP" altLang="en-US" sz="2400" dirty="0">
                <a:solidFill>
                  <a:schemeClr val="tx1"/>
                </a:solidFill>
              </a:rPr>
              <a:t>お母さん</a:t>
            </a:r>
            <a:r>
              <a:rPr kumimoji="1" lang="en-US" altLang="ja-JP" sz="2400" dirty="0">
                <a:solidFill>
                  <a:schemeClr val="tx1"/>
                </a:solidFill>
              </a:rPr>
              <a:t>)</a:t>
            </a:r>
            <a:r>
              <a:rPr kumimoji="1" lang="ja-JP" altLang="en-US" sz="2400" dirty="0">
                <a:solidFill>
                  <a:schemeClr val="tx1"/>
                </a:solidFill>
              </a:rPr>
              <a:t>」「오이</a:t>
            </a:r>
            <a:r>
              <a:rPr kumimoji="1" lang="en-US" altLang="ja-JP" sz="2400" dirty="0">
                <a:solidFill>
                  <a:schemeClr val="tx1"/>
                </a:solidFill>
              </a:rPr>
              <a:t>(</a:t>
            </a:r>
            <a:r>
              <a:rPr kumimoji="1" lang="ja-JP" altLang="en-US" sz="2400" dirty="0">
                <a:solidFill>
                  <a:schemeClr val="tx1"/>
                </a:solidFill>
              </a:rPr>
              <a:t>キュウリ</a:t>
            </a:r>
            <a:r>
              <a:rPr kumimoji="1" lang="en-US" altLang="ja-JP" sz="2400" dirty="0">
                <a:solidFill>
                  <a:schemeClr val="tx1"/>
                </a:solidFill>
              </a:rPr>
              <a:t>)</a:t>
            </a:r>
            <a:r>
              <a:rPr kumimoji="1" lang="ja-JP" altLang="en-US" sz="2400" dirty="0">
                <a:solidFill>
                  <a:schemeClr val="tx1"/>
                </a:solidFill>
              </a:rPr>
              <a:t>」「</a:t>
            </a:r>
            <a:r>
              <a:rPr kumimoji="1" lang="ko-KR" altLang="en-US" sz="2400" dirty="0">
                <a:solidFill>
                  <a:schemeClr val="tx1"/>
                </a:solidFill>
              </a:rPr>
              <a:t>여우</a:t>
            </a:r>
            <a:r>
              <a:rPr kumimoji="1" lang="en-US" altLang="ko-KR" sz="2400" dirty="0">
                <a:solidFill>
                  <a:schemeClr val="tx1"/>
                </a:solidFill>
              </a:rPr>
              <a:t>(</a:t>
            </a:r>
            <a:r>
              <a:rPr kumimoji="1" lang="ja-JP" altLang="en-US" sz="2400" dirty="0">
                <a:solidFill>
                  <a:schemeClr val="tx1"/>
                </a:solidFill>
              </a:rPr>
              <a:t>狐</a:t>
            </a:r>
            <a:r>
              <a:rPr kumimoji="1" lang="en-US" altLang="ja-JP" sz="2400" dirty="0">
                <a:solidFill>
                  <a:schemeClr val="tx1"/>
                </a:solidFill>
              </a:rPr>
              <a:t>)</a:t>
            </a:r>
            <a:r>
              <a:rPr kumimoji="1" lang="ja-JP" altLang="en-US" sz="2400" dirty="0">
                <a:solidFill>
                  <a:schemeClr val="tx1"/>
                </a:solidFill>
              </a:rPr>
              <a:t>」「</a:t>
            </a:r>
            <a:r>
              <a:rPr kumimoji="1" lang="ko-KR" altLang="en-US" sz="2400" dirty="0">
                <a:solidFill>
                  <a:schemeClr val="tx1"/>
                </a:solidFill>
              </a:rPr>
              <a:t>와인</a:t>
            </a:r>
            <a:r>
              <a:rPr kumimoji="1" lang="en-US" altLang="ko-KR" sz="2400" dirty="0">
                <a:solidFill>
                  <a:schemeClr val="tx1"/>
                </a:solidFill>
              </a:rPr>
              <a:t>(</a:t>
            </a:r>
            <a:r>
              <a:rPr kumimoji="1" lang="ja-JP" altLang="en-US" sz="2400" dirty="0">
                <a:solidFill>
                  <a:schemeClr val="tx1"/>
                </a:solidFill>
              </a:rPr>
              <a:t>ワイン</a:t>
            </a:r>
            <a:r>
              <a:rPr kumimoji="1" lang="en-US" altLang="ja-JP" sz="2400" dirty="0">
                <a:solidFill>
                  <a:schemeClr val="tx1"/>
                </a:solidFill>
              </a:rPr>
              <a:t>)</a:t>
            </a:r>
            <a:r>
              <a:rPr kumimoji="1" lang="ja-JP" altLang="en-US" sz="2400" dirty="0">
                <a:solidFill>
                  <a:schemeClr val="tx1"/>
                </a:solidFill>
              </a:rPr>
              <a:t>」「</a:t>
            </a:r>
            <a:r>
              <a:rPr kumimoji="1" lang="ko-KR" altLang="en-US" sz="2400" dirty="0">
                <a:solidFill>
                  <a:schemeClr val="tx1"/>
                </a:solidFill>
              </a:rPr>
              <a:t>까마귀</a:t>
            </a:r>
            <a:r>
              <a:rPr kumimoji="1" lang="en-US" altLang="ko-KR" sz="2400" dirty="0">
                <a:solidFill>
                  <a:schemeClr val="tx1"/>
                </a:solidFill>
              </a:rPr>
              <a:t>(</a:t>
            </a:r>
            <a:r>
              <a:rPr kumimoji="1" lang="ja-JP" altLang="en-US" sz="2400" dirty="0">
                <a:solidFill>
                  <a:schemeClr val="tx1"/>
                </a:solidFill>
              </a:rPr>
              <a:t>からす</a:t>
            </a:r>
            <a:r>
              <a:rPr kumimoji="1" lang="en-US" altLang="ja-JP" sz="2400" dirty="0">
                <a:solidFill>
                  <a:schemeClr val="tx1"/>
                </a:solidFill>
              </a:rPr>
              <a:t>)</a:t>
            </a:r>
            <a:r>
              <a:rPr kumimoji="1" lang="ja-JP" altLang="en-US" sz="2400" dirty="0">
                <a:solidFill>
                  <a:schemeClr val="tx1"/>
                </a:solidFill>
              </a:rPr>
              <a:t>」など</a:t>
            </a:r>
            <a:endParaRPr kumimoji="1" lang="en-US" altLang="ko-KR" sz="2400" dirty="0">
              <a:solidFill>
                <a:schemeClr val="tx1"/>
              </a:solidFill>
            </a:endParaRPr>
          </a:p>
        </p:txBody>
      </p:sp>
    </p:spTree>
    <p:extLst>
      <p:ext uri="{BB962C8B-B14F-4D97-AF65-F5344CB8AC3E}">
        <p14:creationId xmlns:p14="http://schemas.microsoft.com/office/powerpoint/2010/main" val="180112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xmlns="" id="{E77F6323-813F-A06E-9911-3F4BF1C78965}"/>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1" y="66503"/>
            <a:ext cx="5155275" cy="6791498"/>
          </a:xfrm>
        </p:spPr>
      </p:pic>
    </p:spTree>
    <p:extLst>
      <p:ext uri="{BB962C8B-B14F-4D97-AF65-F5344CB8AC3E}">
        <p14:creationId xmlns:p14="http://schemas.microsoft.com/office/powerpoint/2010/main" val="101406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BDAA3C0-B462-60FC-FE41-A0BAE5951985}"/>
              </a:ext>
            </a:extLst>
          </p:cNvPr>
          <p:cNvSpPr>
            <a:spLocks noGrp="1"/>
          </p:cNvSpPr>
          <p:nvPr>
            <p:ph type="title"/>
          </p:nvPr>
        </p:nvSpPr>
        <p:spPr/>
        <p:txBody>
          <a:bodyPr/>
          <a:lstStyle/>
          <a:p>
            <a:r>
              <a:rPr kumimoji="1" lang="ja-JP" altLang="en-US" dirty="0"/>
              <a:t>３．字母の音価を提示</a:t>
            </a:r>
          </a:p>
        </p:txBody>
      </p:sp>
      <p:sp>
        <p:nvSpPr>
          <p:cNvPr id="4" name="コンテンツ プレースホルダー 3">
            <a:extLst>
              <a:ext uri="{FF2B5EF4-FFF2-40B4-BE49-F238E27FC236}">
                <a16:creationId xmlns:a16="http://schemas.microsoft.com/office/drawing/2014/main" xmlns="" id="{A99C9EA7-440D-4530-048D-4250ACADF829}"/>
              </a:ext>
            </a:extLst>
          </p:cNvPr>
          <p:cNvSpPr>
            <a:spLocks noGrp="1"/>
          </p:cNvSpPr>
          <p:nvPr>
            <p:ph sz="half" idx="2"/>
          </p:nvPr>
        </p:nvSpPr>
        <p:spPr>
          <a:xfrm>
            <a:off x="1388125" y="1825625"/>
            <a:ext cx="9965675" cy="4351338"/>
          </a:xfrm>
        </p:spPr>
        <p:txBody>
          <a:bodyPr/>
          <a:lstStyle/>
          <a:p>
            <a:r>
              <a:rPr kumimoji="1" lang="en-US" altLang="ja-JP" dirty="0">
                <a:solidFill>
                  <a:schemeClr val="tx1"/>
                </a:solidFill>
              </a:rPr>
              <a:t>【</a:t>
            </a:r>
            <a:r>
              <a:rPr kumimoji="1" lang="ja-JP" altLang="en-US" dirty="0">
                <a:solidFill>
                  <a:schemeClr val="tx1"/>
                </a:solidFill>
              </a:rPr>
              <a:t>表３</a:t>
            </a:r>
            <a:r>
              <a:rPr kumimoji="1" lang="en-US" altLang="ja-JP" dirty="0">
                <a:solidFill>
                  <a:schemeClr val="tx1"/>
                </a:solidFill>
              </a:rPr>
              <a:t>】</a:t>
            </a:r>
            <a:r>
              <a:rPr kumimoji="1" lang="ja-JP" altLang="en-US" dirty="0">
                <a:solidFill>
                  <a:schemeClr val="tx1"/>
                </a:solidFill>
              </a:rPr>
              <a:t>ではハングルの字母の発音をローマ字や音声記号、日本語で表記したものを提示しているが、実は</a:t>
            </a:r>
            <a:r>
              <a:rPr kumimoji="1" lang="en-US" altLang="ja-JP" dirty="0">
                <a:solidFill>
                  <a:schemeClr val="tx1"/>
                </a:solidFill>
              </a:rPr>
              <a:t>3</a:t>
            </a:r>
            <a:r>
              <a:rPr kumimoji="1" lang="ja-JP" altLang="en-US" dirty="0">
                <a:solidFill>
                  <a:schemeClr val="tx1"/>
                </a:solidFill>
              </a:rPr>
              <a:t>種類とも韓国語の発音を完璧に表記することができないため、先生の発音や教科書にある音声で発音を聞いて覚えるのが一番良いと強調する。</a:t>
            </a:r>
            <a:endParaRPr kumimoji="1" lang="en-US" altLang="ko-KR" dirty="0">
              <a:solidFill>
                <a:schemeClr val="tx1"/>
              </a:solidFill>
            </a:endParaRPr>
          </a:p>
          <a:p>
            <a:r>
              <a:rPr kumimoji="1" lang="ja-JP" altLang="en-US" dirty="0">
                <a:solidFill>
                  <a:schemeClr val="tx1"/>
                </a:solidFill>
              </a:rPr>
              <a:t>昔と違って今は音声記号をみて発音を覚える学生が少なくなっているため、音声記号が難しく感じる。</a:t>
            </a:r>
          </a:p>
          <a:p>
            <a:r>
              <a:rPr kumimoji="1" lang="ja-JP" altLang="en-US" dirty="0">
                <a:solidFill>
                  <a:schemeClr val="tx1"/>
                </a:solidFill>
              </a:rPr>
              <a:t>日本語だと正確に表記できない音もあるし、組み合わせの時うまく活用ができない。</a:t>
            </a:r>
          </a:p>
          <a:p>
            <a:r>
              <a:rPr kumimoji="1" lang="ja-JP" altLang="en-US" dirty="0">
                <a:solidFill>
                  <a:schemeClr val="tx1"/>
                </a:solidFill>
              </a:rPr>
              <a:t>子音と母音が組み合わさった文字を読む時の便利さを考慮し、ハングルの字母の発音をローマ字表記で覚えるように勧める。</a:t>
            </a:r>
            <a:endParaRPr kumimoji="1" lang="en-US" altLang="ko-KR" dirty="0">
              <a:solidFill>
                <a:schemeClr val="tx1"/>
              </a:solidFill>
            </a:endParaRPr>
          </a:p>
          <a:p>
            <a:endParaRPr kumimoji="1" lang="ja-JP" altLang="en-US" dirty="0"/>
          </a:p>
        </p:txBody>
      </p:sp>
    </p:spTree>
    <p:extLst>
      <p:ext uri="{BB962C8B-B14F-4D97-AF65-F5344CB8AC3E}">
        <p14:creationId xmlns:p14="http://schemas.microsoft.com/office/powerpoint/2010/main" val="191360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7B4C824-43DA-6ABD-15C1-B37DEFEB37A6}"/>
              </a:ext>
            </a:extLst>
          </p:cNvPr>
          <p:cNvSpPr>
            <a:spLocks noGrp="1"/>
          </p:cNvSpPr>
          <p:nvPr>
            <p:ph type="title"/>
          </p:nvPr>
        </p:nvSpPr>
        <p:spPr>
          <a:xfrm>
            <a:off x="777240" y="365125"/>
            <a:ext cx="10659110" cy="1139479"/>
          </a:xfrm>
        </p:spPr>
        <p:txBody>
          <a:bodyPr/>
          <a:lstStyle/>
          <a:p>
            <a:r>
              <a:rPr kumimoji="1" lang="ja-JP" altLang="en-US" sz="4400" dirty="0"/>
              <a:t>必要に応じて選択・修正もよい</a:t>
            </a:r>
          </a:p>
        </p:txBody>
      </p:sp>
      <p:sp>
        <p:nvSpPr>
          <p:cNvPr id="3" name="コンテンツ プレースホルダー 2">
            <a:extLst>
              <a:ext uri="{FF2B5EF4-FFF2-40B4-BE49-F238E27FC236}">
                <a16:creationId xmlns:a16="http://schemas.microsoft.com/office/drawing/2014/main" xmlns="" id="{3F2199F6-3C92-0AB4-0806-C1E6DBCA9D8D}"/>
              </a:ext>
            </a:extLst>
          </p:cNvPr>
          <p:cNvSpPr>
            <a:spLocks noGrp="1"/>
          </p:cNvSpPr>
          <p:nvPr>
            <p:ph idx="1"/>
          </p:nvPr>
        </p:nvSpPr>
        <p:spPr>
          <a:xfrm>
            <a:off x="777240" y="1429789"/>
            <a:ext cx="10659110" cy="5063085"/>
          </a:xfrm>
        </p:spPr>
        <p:txBody>
          <a:bodyPr/>
          <a:lstStyle/>
          <a:p>
            <a:r>
              <a:rPr kumimoji="1" lang="ja-JP" altLang="en-US" dirty="0">
                <a:solidFill>
                  <a:schemeClr val="tx1"/>
                </a:solidFill>
              </a:rPr>
              <a:t>必ずしも字母の発音をローマ字で覚えなければならないわけではないため、学習者が３種類の表記の中で覚えやすい方を選択し覚えたり、修正したもので覚えることもよいとする。例えば、二重母音の発音を日本語で覚えさせることもできる。</a:t>
            </a:r>
            <a:endParaRPr kumimoji="1" lang="en-US" altLang="ja-JP" dirty="0">
              <a:solidFill>
                <a:schemeClr val="tx1"/>
              </a:solidFill>
            </a:endParaRPr>
          </a:p>
          <a:p>
            <a:r>
              <a:rPr kumimoji="1" lang="ja-JP" altLang="en-US" dirty="0">
                <a:solidFill>
                  <a:schemeClr val="tx1"/>
                </a:solidFill>
              </a:rPr>
              <a:t>■二重母音（</a:t>
            </a:r>
            <a:r>
              <a:rPr kumimoji="1" lang="en-US" altLang="ja-JP" dirty="0">
                <a:solidFill>
                  <a:schemeClr val="tx1"/>
                </a:solidFill>
              </a:rPr>
              <a:t>11</a:t>
            </a:r>
            <a:r>
              <a:rPr kumimoji="1" lang="ja-JP" altLang="en-US" dirty="0">
                <a:solidFill>
                  <a:schemeClr val="tx1"/>
                </a:solidFill>
              </a:rPr>
              <a:t>個）</a:t>
            </a:r>
          </a:p>
          <a:p>
            <a:r>
              <a:rPr kumimoji="1" lang="ko-KR" altLang="en-US" dirty="0">
                <a:solidFill>
                  <a:schemeClr val="tx1"/>
                </a:solidFill>
              </a:rPr>
              <a:t>ㅐ	ㅒ	ㅔ	ㅖ	ㅘ	ㅙ	ㅚ	ㅝ	ㅞ	ㅟ	ㅢ</a:t>
            </a:r>
          </a:p>
          <a:p>
            <a:r>
              <a:rPr kumimoji="1" lang="ja-JP" altLang="en-US" sz="1600" b="1" dirty="0">
                <a:solidFill>
                  <a:srgbClr val="0070C0"/>
                </a:solidFill>
              </a:rPr>
              <a:t>エ</a:t>
            </a:r>
            <a:r>
              <a:rPr kumimoji="1" lang="en-US" altLang="ja-JP" sz="1600" b="1" dirty="0">
                <a:solidFill>
                  <a:srgbClr val="0070C0"/>
                </a:solidFill>
              </a:rPr>
              <a:t>	</a:t>
            </a:r>
            <a:r>
              <a:rPr kumimoji="1" lang="ja-JP" altLang="en-US" sz="1600" b="1" dirty="0">
                <a:solidFill>
                  <a:srgbClr val="0070C0"/>
                </a:solidFill>
              </a:rPr>
              <a:t>イェ</a:t>
            </a:r>
            <a:r>
              <a:rPr kumimoji="1" lang="en-US" altLang="ja-JP" sz="1600" b="1" dirty="0">
                <a:solidFill>
                  <a:srgbClr val="0070C0"/>
                </a:solidFill>
              </a:rPr>
              <a:t>	</a:t>
            </a:r>
            <a:r>
              <a:rPr kumimoji="1" lang="ja-JP" altLang="en-US" sz="1600" b="1" dirty="0">
                <a:solidFill>
                  <a:srgbClr val="0070C0"/>
                </a:solidFill>
              </a:rPr>
              <a:t>エ</a:t>
            </a:r>
            <a:r>
              <a:rPr kumimoji="1" lang="en-US" altLang="ja-JP" sz="1600" b="1" dirty="0">
                <a:solidFill>
                  <a:srgbClr val="0070C0"/>
                </a:solidFill>
              </a:rPr>
              <a:t>	</a:t>
            </a:r>
            <a:r>
              <a:rPr kumimoji="1" lang="ja-JP" altLang="en-US" sz="1600" b="1" dirty="0">
                <a:solidFill>
                  <a:srgbClr val="0070C0"/>
                </a:solidFill>
              </a:rPr>
              <a:t>イェ</a:t>
            </a:r>
            <a:r>
              <a:rPr kumimoji="1" lang="en-US" altLang="ja-JP" sz="1600" b="1" dirty="0">
                <a:solidFill>
                  <a:srgbClr val="0070C0"/>
                </a:solidFill>
              </a:rPr>
              <a:t>	</a:t>
            </a:r>
            <a:r>
              <a:rPr kumimoji="1" lang="ja-JP" altLang="en-US" sz="1600" b="1" dirty="0">
                <a:solidFill>
                  <a:srgbClr val="0070C0"/>
                </a:solidFill>
              </a:rPr>
              <a:t>ワ</a:t>
            </a:r>
            <a:r>
              <a:rPr kumimoji="1" lang="en-US" altLang="ja-JP" sz="1600" b="1" dirty="0">
                <a:solidFill>
                  <a:srgbClr val="0070C0"/>
                </a:solidFill>
              </a:rPr>
              <a:t>	</a:t>
            </a:r>
            <a:r>
              <a:rPr kumimoji="1" lang="ja-JP" altLang="en-US" sz="1600" b="1" dirty="0">
                <a:solidFill>
                  <a:srgbClr val="0070C0"/>
                </a:solidFill>
              </a:rPr>
              <a:t>ウェ</a:t>
            </a:r>
            <a:r>
              <a:rPr kumimoji="1" lang="en-US" altLang="ja-JP" sz="1600" b="1" dirty="0">
                <a:solidFill>
                  <a:srgbClr val="0070C0"/>
                </a:solidFill>
              </a:rPr>
              <a:t>	</a:t>
            </a:r>
            <a:r>
              <a:rPr kumimoji="1" lang="ja-JP" altLang="en-US" sz="1600" b="1" dirty="0">
                <a:solidFill>
                  <a:srgbClr val="0070C0"/>
                </a:solidFill>
              </a:rPr>
              <a:t>ウェ</a:t>
            </a:r>
            <a:r>
              <a:rPr kumimoji="1" lang="en-US" altLang="ja-JP" sz="1600" b="1" dirty="0">
                <a:solidFill>
                  <a:srgbClr val="0070C0"/>
                </a:solidFill>
              </a:rPr>
              <a:t>	</a:t>
            </a:r>
            <a:r>
              <a:rPr kumimoji="1" lang="ja-JP" altLang="en-US" sz="1600" b="1" dirty="0">
                <a:solidFill>
                  <a:srgbClr val="0070C0"/>
                </a:solidFill>
              </a:rPr>
              <a:t>ウォ</a:t>
            </a:r>
            <a:r>
              <a:rPr kumimoji="1" lang="en-US" altLang="ja-JP" sz="1600" b="1" dirty="0">
                <a:solidFill>
                  <a:srgbClr val="0070C0"/>
                </a:solidFill>
              </a:rPr>
              <a:t>	</a:t>
            </a:r>
            <a:r>
              <a:rPr kumimoji="1" lang="ja-JP" altLang="en-US" sz="1600" b="1" dirty="0">
                <a:solidFill>
                  <a:srgbClr val="0070C0"/>
                </a:solidFill>
              </a:rPr>
              <a:t>ウェ</a:t>
            </a:r>
            <a:r>
              <a:rPr kumimoji="1" lang="en-US" altLang="ja-JP" sz="1600" b="1" dirty="0">
                <a:solidFill>
                  <a:srgbClr val="0070C0"/>
                </a:solidFill>
              </a:rPr>
              <a:t>	</a:t>
            </a:r>
            <a:r>
              <a:rPr kumimoji="1" lang="ja-JP" altLang="en-US" sz="1600" b="1" dirty="0">
                <a:solidFill>
                  <a:srgbClr val="0070C0"/>
                </a:solidFill>
              </a:rPr>
              <a:t>ウィ　　ウィ</a:t>
            </a:r>
            <a:endParaRPr kumimoji="1" lang="en-US" altLang="ja-JP" sz="1600" b="1" dirty="0">
              <a:solidFill>
                <a:srgbClr val="0070C0"/>
              </a:solidFill>
            </a:endParaRPr>
          </a:p>
          <a:p>
            <a:endParaRPr kumimoji="1" lang="en-US" altLang="ja-JP" sz="1600" b="1" dirty="0">
              <a:solidFill>
                <a:srgbClr val="0070C0"/>
              </a:solidFill>
            </a:endParaRPr>
          </a:p>
          <a:p>
            <a:r>
              <a:rPr kumimoji="1" lang="en-US" altLang="ja-JP" dirty="0">
                <a:solidFill>
                  <a:schemeClr val="tx1"/>
                </a:solidFill>
              </a:rPr>
              <a:t>【</a:t>
            </a:r>
            <a:r>
              <a:rPr kumimoji="1" lang="ja-JP" altLang="en-US" dirty="0">
                <a:solidFill>
                  <a:schemeClr val="tx1"/>
                </a:solidFill>
              </a:rPr>
              <a:t>表１</a:t>
            </a:r>
            <a:r>
              <a:rPr kumimoji="1" lang="en-US" altLang="ja-JP" dirty="0">
                <a:solidFill>
                  <a:schemeClr val="tx1"/>
                </a:solidFill>
              </a:rPr>
              <a:t>】</a:t>
            </a:r>
            <a:r>
              <a:rPr kumimoji="1" lang="ja-JP" altLang="en-US" dirty="0">
                <a:solidFill>
                  <a:schemeClr val="tx1"/>
                </a:solidFill>
              </a:rPr>
              <a:t>にあるローマ字表記は韓国で発表されている韓国語の標準発音に従って表記したものだが、それを少し簡単な表記に修正して提示することもできる。</a:t>
            </a:r>
            <a:endParaRPr kumimoji="1" lang="en-US" altLang="ja-JP" dirty="0">
              <a:solidFill>
                <a:schemeClr val="tx1"/>
              </a:solidFill>
            </a:endParaRPr>
          </a:p>
          <a:p>
            <a:r>
              <a:rPr kumimoji="1" lang="ko-KR" altLang="en-US" dirty="0">
                <a:solidFill>
                  <a:schemeClr val="tx1"/>
                </a:solidFill>
              </a:rPr>
              <a:t>예</a:t>
            </a:r>
            <a:r>
              <a:rPr kumimoji="1" lang="en-US" altLang="ko-KR" dirty="0">
                <a:solidFill>
                  <a:schemeClr val="tx1"/>
                </a:solidFill>
              </a:rPr>
              <a:t>) </a:t>
            </a:r>
            <a:r>
              <a:rPr kumimoji="1" lang="ko-KR" altLang="en-US" dirty="0">
                <a:solidFill>
                  <a:schemeClr val="tx1"/>
                </a:solidFill>
              </a:rPr>
              <a:t>애</a:t>
            </a:r>
            <a:r>
              <a:rPr kumimoji="1" lang="en-US" altLang="ko-KR" dirty="0">
                <a:solidFill>
                  <a:schemeClr val="tx1"/>
                </a:solidFill>
              </a:rPr>
              <a:t>ae</a:t>
            </a:r>
            <a:r>
              <a:rPr kumimoji="1" lang="ko-KR" altLang="en-US" dirty="0">
                <a:solidFill>
                  <a:schemeClr val="tx1"/>
                </a:solidFill>
              </a:rPr>
              <a:t>  얘</a:t>
            </a:r>
            <a:r>
              <a:rPr kumimoji="1" lang="en-US" altLang="ko-KR" dirty="0" err="1">
                <a:solidFill>
                  <a:schemeClr val="tx1"/>
                </a:solidFill>
              </a:rPr>
              <a:t>yae</a:t>
            </a:r>
            <a:r>
              <a:rPr kumimoji="1" lang="en-US" altLang="ko-KR" dirty="0">
                <a:solidFill>
                  <a:schemeClr val="tx1"/>
                </a:solidFill>
              </a:rPr>
              <a:t> </a:t>
            </a:r>
            <a:r>
              <a:rPr kumimoji="1" lang="ko-KR" altLang="en-US" dirty="0">
                <a:solidFill>
                  <a:schemeClr val="tx1"/>
                </a:solidFill>
              </a:rPr>
              <a:t> 에</a:t>
            </a:r>
            <a:r>
              <a:rPr kumimoji="1" lang="en-US" altLang="ko-KR" dirty="0">
                <a:solidFill>
                  <a:schemeClr val="tx1"/>
                </a:solidFill>
              </a:rPr>
              <a:t>e</a:t>
            </a:r>
            <a:r>
              <a:rPr kumimoji="1" lang="ko-KR" altLang="en-US" dirty="0">
                <a:solidFill>
                  <a:schemeClr val="tx1"/>
                </a:solidFill>
              </a:rPr>
              <a:t>  예</a:t>
            </a:r>
            <a:r>
              <a:rPr kumimoji="1" lang="en-US" altLang="ko-KR" dirty="0">
                <a:solidFill>
                  <a:schemeClr val="tx1"/>
                </a:solidFill>
              </a:rPr>
              <a:t>ye</a:t>
            </a:r>
            <a:r>
              <a:rPr kumimoji="1" lang="ko-KR" altLang="en-US" dirty="0">
                <a:solidFill>
                  <a:schemeClr val="tx1"/>
                </a:solidFill>
              </a:rPr>
              <a:t>   </a:t>
            </a:r>
            <a:r>
              <a:rPr kumimoji="1" lang="ko-KR" altLang="en-US" dirty="0"/>
              <a:t>→  </a:t>
            </a:r>
            <a:r>
              <a:rPr kumimoji="1" lang="ko-KR" altLang="en-US" dirty="0">
                <a:solidFill>
                  <a:schemeClr val="tx1"/>
                </a:solidFill>
              </a:rPr>
              <a:t>애</a:t>
            </a:r>
            <a:r>
              <a:rPr kumimoji="1" lang="en-US" altLang="ko-KR" dirty="0">
                <a:solidFill>
                  <a:srgbClr val="0070C0"/>
                </a:solidFill>
              </a:rPr>
              <a:t>e</a:t>
            </a:r>
            <a:r>
              <a:rPr kumimoji="1" lang="ko-KR" altLang="en-US" dirty="0">
                <a:solidFill>
                  <a:srgbClr val="0070C0"/>
                </a:solidFill>
              </a:rPr>
              <a:t> </a:t>
            </a:r>
            <a:r>
              <a:rPr kumimoji="1" lang="ko-KR" altLang="en-US" dirty="0"/>
              <a:t>  </a:t>
            </a:r>
            <a:r>
              <a:rPr kumimoji="1" lang="ko-KR" altLang="en-US" dirty="0">
                <a:solidFill>
                  <a:schemeClr val="tx1"/>
                </a:solidFill>
              </a:rPr>
              <a:t>얘</a:t>
            </a:r>
            <a:r>
              <a:rPr kumimoji="1" lang="en-US" altLang="ko-KR" dirty="0">
                <a:solidFill>
                  <a:srgbClr val="0070C0"/>
                </a:solidFill>
              </a:rPr>
              <a:t>ye</a:t>
            </a:r>
            <a:r>
              <a:rPr kumimoji="1" lang="en-US" altLang="ko-KR" dirty="0"/>
              <a:t> </a:t>
            </a:r>
            <a:r>
              <a:rPr kumimoji="1" lang="ko-KR" altLang="en-US" dirty="0"/>
              <a:t> </a:t>
            </a:r>
            <a:r>
              <a:rPr kumimoji="1" lang="ko-KR" altLang="en-US" dirty="0">
                <a:solidFill>
                  <a:schemeClr val="tx1"/>
                </a:solidFill>
              </a:rPr>
              <a:t>에</a:t>
            </a:r>
            <a:r>
              <a:rPr kumimoji="1" lang="en-US" altLang="ko-KR" dirty="0">
                <a:solidFill>
                  <a:srgbClr val="0070C0"/>
                </a:solidFill>
              </a:rPr>
              <a:t>e</a:t>
            </a:r>
            <a:r>
              <a:rPr kumimoji="1" lang="ko-KR" altLang="en-US" dirty="0">
                <a:solidFill>
                  <a:srgbClr val="0070C0"/>
                </a:solidFill>
              </a:rPr>
              <a:t>  </a:t>
            </a:r>
            <a:r>
              <a:rPr kumimoji="1" lang="ko-KR" altLang="en-US" dirty="0"/>
              <a:t> </a:t>
            </a:r>
            <a:r>
              <a:rPr kumimoji="1" lang="ko-KR" altLang="en-US" dirty="0">
                <a:solidFill>
                  <a:schemeClr val="tx1"/>
                </a:solidFill>
              </a:rPr>
              <a:t>예</a:t>
            </a:r>
            <a:r>
              <a:rPr kumimoji="1" lang="en-US" altLang="ko-KR" dirty="0">
                <a:solidFill>
                  <a:srgbClr val="0070C0"/>
                </a:solidFill>
              </a:rPr>
              <a:t>ye</a:t>
            </a:r>
            <a:endParaRPr kumimoji="1" lang="ko-KR" altLang="en-US" dirty="0">
              <a:solidFill>
                <a:srgbClr val="0070C0"/>
              </a:solidFill>
            </a:endParaRPr>
          </a:p>
          <a:p>
            <a:r>
              <a:rPr kumimoji="1" lang="ko-KR" altLang="en-US" dirty="0">
                <a:solidFill>
                  <a:schemeClr val="tx1"/>
                </a:solidFill>
              </a:rPr>
              <a:t>     왜</a:t>
            </a:r>
            <a:r>
              <a:rPr kumimoji="1" lang="en-US" altLang="ko-KR" dirty="0" err="1">
                <a:solidFill>
                  <a:schemeClr val="tx1"/>
                </a:solidFill>
              </a:rPr>
              <a:t>wae</a:t>
            </a:r>
            <a:r>
              <a:rPr kumimoji="1" lang="ko-KR" altLang="en-US" dirty="0">
                <a:solidFill>
                  <a:schemeClr val="tx1"/>
                </a:solidFill>
              </a:rPr>
              <a:t>   외</a:t>
            </a:r>
            <a:r>
              <a:rPr kumimoji="1" lang="en-US" altLang="ko-KR" dirty="0" err="1">
                <a:solidFill>
                  <a:schemeClr val="tx1"/>
                </a:solidFill>
              </a:rPr>
              <a:t>oe</a:t>
            </a:r>
            <a:r>
              <a:rPr kumimoji="1" lang="ko-KR" altLang="en-US" dirty="0">
                <a:solidFill>
                  <a:schemeClr val="tx1"/>
                </a:solidFill>
              </a:rPr>
              <a:t>   웨</a:t>
            </a:r>
            <a:r>
              <a:rPr kumimoji="1" lang="en-US" altLang="ko-KR" dirty="0">
                <a:solidFill>
                  <a:schemeClr val="tx1"/>
                </a:solidFill>
              </a:rPr>
              <a:t>we</a:t>
            </a:r>
            <a:r>
              <a:rPr kumimoji="1" lang="ko-KR" altLang="en-US" dirty="0">
                <a:solidFill>
                  <a:schemeClr val="tx1"/>
                </a:solidFill>
              </a:rPr>
              <a:t>      →  왜</a:t>
            </a:r>
            <a:r>
              <a:rPr kumimoji="1" lang="en-US" altLang="ko-KR" dirty="0">
                <a:solidFill>
                  <a:srgbClr val="0070C0"/>
                </a:solidFill>
              </a:rPr>
              <a:t>we</a:t>
            </a:r>
            <a:r>
              <a:rPr kumimoji="1" lang="ko-KR" altLang="en-US" dirty="0"/>
              <a:t>  </a:t>
            </a:r>
            <a:r>
              <a:rPr kumimoji="1" lang="ko-KR" altLang="en-US" dirty="0">
                <a:solidFill>
                  <a:schemeClr val="tx1"/>
                </a:solidFill>
              </a:rPr>
              <a:t>외</a:t>
            </a:r>
            <a:r>
              <a:rPr kumimoji="1" lang="en-US" altLang="ko-KR" dirty="0">
                <a:solidFill>
                  <a:srgbClr val="0070C0"/>
                </a:solidFill>
              </a:rPr>
              <a:t>we</a:t>
            </a:r>
            <a:r>
              <a:rPr kumimoji="1" lang="ko-KR" altLang="en-US" dirty="0"/>
              <a:t>   </a:t>
            </a:r>
            <a:r>
              <a:rPr kumimoji="1" lang="ko-KR" altLang="en-US" dirty="0">
                <a:solidFill>
                  <a:schemeClr val="tx1"/>
                </a:solidFill>
              </a:rPr>
              <a:t>웨</a:t>
            </a:r>
            <a:r>
              <a:rPr kumimoji="1" lang="en-US" altLang="ko-KR" dirty="0">
                <a:solidFill>
                  <a:srgbClr val="0070C0"/>
                </a:solidFill>
              </a:rPr>
              <a:t>we</a:t>
            </a:r>
            <a:r>
              <a:rPr kumimoji="1" lang="ko-KR" altLang="en-US" dirty="0"/>
              <a:t> </a:t>
            </a:r>
          </a:p>
          <a:p>
            <a:endParaRPr kumimoji="1" lang="ja-JP" altLang="en-US" dirty="0"/>
          </a:p>
        </p:txBody>
      </p:sp>
    </p:spTree>
    <p:extLst>
      <p:ext uri="{BB962C8B-B14F-4D97-AF65-F5344CB8AC3E}">
        <p14:creationId xmlns:p14="http://schemas.microsoft.com/office/powerpoint/2010/main" val="719302387"/>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Meiryo"/>
        <a:ea typeface=""/>
        <a:cs typeface=""/>
      </a:majorFont>
      <a:minorFont>
        <a:latin typeface="Meiry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1015</TotalTime>
  <Words>807</Words>
  <Application>Microsoft Office PowerPoint</Application>
  <PresentationFormat>ユーザー設定</PresentationFormat>
  <Paragraphs>59</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ConfettiVTI</vt:lpstr>
      <vt:lpstr>                    　　　　　　　　　　　 　 　　　　　　　　　　  　　　　　　　　　朝鮮語教育学会　第93回例会　 　　　　　　　　　　　　　　　　　　　　　　2023年6月25日10:35-12:00                            「授業に役立つ小ネタ交換会　第２弾」                        早稲田大学（本キャンパス）３号館405教室  視聴覚資料を活用した 　ハングルの字母と発音の教育方案</vt:lpstr>
      <vt:lpstr>ハングルの字母と発音の教育方案(発表順序)</vt:lpstr>
      <vt:lpstr>PowerPoint プレゼンテーション</vt:lpstr>
      <vt:lpstr>１．学習者に明確な目標提示</vt:lpstr>
      <vt:lpstr>２．動画(youtube)を見せる</vt:lpstr>
      <vt:lpstr>　動画での学習の効果</vt:lpstr>
      <vt:lpstr>PowerPoint プレゼンテーション</vt:lpstr>
      <vt:lpstr>３．字母の音価を提示</vt:lpstr>
      <vt:lpstr>必要に応じて選択・修正もよい</vt:lpstr>
      <vt:lpstr>4.読む練習(ローマ字で補助)</vt:lpstr>
      <vt:lpstr>5.テストで評価</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視聴覚資料を活用した 　　ハングルの字母と 　　　　　発音の教育法案</dc:title>
  <dc:creator>Chang Young-Sun</dc:creator>
  <cp:lastModifiedBy>Yoshinori Sugai</cp:lastModifiedBy>
  <cp:revision>24</cp:revision>
  <cp:lastPrinted>2023-06-18T01:54:02Z</cp:lastPrinted>
  <dcterms:created xsi:type="dcterms:W3CDTF">2023-06-15T21:42:39Z</dcterms:created>
  <dcterms:modified xsi:type="dcterms:W3CDTF">2023-07-03T10:46:53Z</dcterms:modified>
</cp:coreProperties>
</file>